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2" r:id="rId3"/>
    <p:sldId id="274" r:id="rId4"/>
    <p:sldId id="275" r:id="rId5"/>
    <p:sldId id="278" r:id="rId6"/>
    <p:sldId id="267" r:id="rId7"/>
    <p:sldId id="264" r:id="rId8"/>
    <p:sldId id="277" r:id="rId9"/>
    <p:sldId id="265" r:id="rId10"/>
    <p:sldId id="279" r:id="rId11"/>
    <p:sldId id="280" r:id="rId12"/>
    <p:sldId id="281" r:id="rId13"/>
    <p:sldId id="282" r:id="rId14"/>
    <p:sldId id="283" r:id="rId15"/>
    <p:sldId id="273" r:id="rId16"/>
    <p:sldId id="284" r:id="rId17"/>
    <p:sldId id="285" r:id="rId18"/>
    <p:sldId id="286" r:id="rId19"/>
    <p:sldId id="288" r:id="rId20"/>
    <p:sldId id="287" r:id="rId21"/>
    <p:sldId id="293" r:id="rId22"/>
    <p:sldId id="289" r:id="rId23"/>
    <p:sldId id="290" r:id="rId24"/>
    <p:sldId id="291" r:id="rId25"/>
    <p:sldId id="292" r:id="rId26"/>
    <p:sldId id="266" r:id="rId27"/>
    <p:sldId id="268" r:id="rId28"/>
    <p:sldId id="294" r:id="rId29"/>
    <p:sldId id="295" r:id="rId30"/>
    <p:sldId id="298" r:id="rId31"/>
    <p:sldId id="297" r:id="rId32"/>
    <p:sldId id="296" r:id="rId33"/>
    <p:sldId id="299" r:id="rId34"/>
    <p:sldId id="300" r:id="rId35"/>
    <p:sldId id="301" r:id="rId36"/>
    <p:sldId id="263" r:id="rId37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"/>
    </p:cViewPr>
  </p:sorterViewPr>
  <p:notesViewPr>
    <p:cSldViewPr>
      <p:cViewPr varScale="1">
        <p:scale>
          <a:sx n="69" d="100"/>
          <a:sy n="69" d="100"/>
        </p:scale>
        <p:origin x="-3150" y="-108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329" y="0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fld id="{174F684F-63AE-472A-B202-FE974BF19688}" type="datetimeFigureOut">
              <a:rPr lang="en-US" smtClean="0"/>
              <a:pPr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4753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329" y="8844753"/>
            <a:ext cx="3045356" cy="465932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31731AE6-ACE2-4908-88B2-19D96B4CB4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r">
              <a:defRPr sz="1200"/>
            </a:lvl1pPr>
          </a:lstStyle>
          <a:p>
            <a:fld id="{35B33837-0524-47C8-AFB5-0EC41D33F67E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4" tIns="46678" rIns="93354" bIns="466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54" tIns="46678" rIns="93354" bIns="4667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r">
              <a:defRPr sz="1200"/>
            </a:lvl1pPr>
          </a:lstStyle>
          <a:p>
            <a:fld id="{1B59EBE1-03BF-4732-8E77-4C0E000F7E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9EBE1-03BF-4732-8E77-4C0E000F7E60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2952"/>
            <a:ext cx="8229600" cy="432511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C764F39-EF0B-45FA-B601-0C67D765ED64}" type="datetimeFigureOut">
              <a:rPr lang="en-US" smtClean="0"/>
              <a:pPr/>
              <a:t>5/31/2018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1EE0A1E-2F50-4B56-8CD4-A1EF1B8C53E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3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33.xml"/><Relationship Id="rId4" Type="http://schemas.openxmlformats.org/officeDocument/2006/relationships/slide" Target="slide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seeducationfoundation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2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slide" Target="slide33.xml"/><Relationship Id="rId4" Type="http://schemas.openxmlformats.org/officeDocument/2006/relationships/slide" Target="slide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eeducationfoundation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i="1" dirty="0">
                <a:latin typeface="Arial Narrow" pitchFamily="34" charset="0"/>
              </a:rPr>
              <a:t>ASE Student Career Development:</a:t>
            </a:r>
            <a:br>
              <a:rPr lang="en-US" sz="4800" b="1" i="1" dirty="0">
                <a:latin typeface="Arial Narrow" pitchFamily="34" charset="0"/>
              </a:rPr>
            </a:br>
            <a:r>
              <a:rPr lang="en-US" sz="4800" b="1" i="1" dirty="0">
                <a:latin typeface="Arial Narrow" pitchFamily="34" charset="0"/>
              </a:rPr>
              <a:t>Mentor &amp; Intern Training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124685-B413-4E54-91B0-E65230D33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267" y="4648200"/>
            <a:ext cx="8018065" cy="16550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Intern Expectations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Work-ready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Represent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Yourself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Your Teacher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Your School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Responsibilities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Work Assignments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Instruction / Direction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Protection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Understanding People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9819" y="2133600"/>
            <a:ext cx="73152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Thinking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What You’ve Previously Learned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Automatic Actions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Expectations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Value System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Emotions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Accurate Communications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Reasons to Communicate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Ask a Question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State a Fact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Explain Something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Resolve a Problem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How to Listen Accurately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Personal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Determined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Social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Detailed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Predictable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Work Relationships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 Expectations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Intern Expectations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Getting Help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Teacher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Parent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Preparing to Meet Your Mentor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Problems?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Intern: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Instructor/School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Employer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Parent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Mentor: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Instructor or WBL Coordinator at School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Service Manager / Owner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14400" y="1184464"/>
            <a:ext cx="7315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Mentor – Intern Training</a:t>
            </a:r>
            <a:r>
              <a:rPr lang="en-US" sz="4500" b="1" i="1" dirty="0">
                <a:latin typeface="Arial Narrow" pitchFamily="34" charset="0"/>
              </a:rPr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sz="2600" b="1" dirty="0">
                <a:latin typeface="Arial" pitchFamily="34" charset="0"/>
                <a:cs typeface="Arial" pitchFamily="34" charset="0"/>
              </a:rPr>
              <a:t>MENTOR SESSION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B079A4-0BBA-47B6-8F96-E4BD3E9B8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67" y="3352800"/>
            <a:ext cx="8018065" cy="165506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Objectives and Goals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Work-based Learning (WBL) 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Opportunity for intern to:	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Apply classroom/laboratory learning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Experience workplace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Demonstrate value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Opportunity for employer to: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Observe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Evaluate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May lead to full/part time employment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ASE Student Qualifications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Interested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Academic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Job Shadowing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Application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Recommendations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Intern Expectations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Variety / Breadth of Work Experiences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Direct Supervision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Work Assignments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Instruction / Direction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Protection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Intern Responsibilities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Accept Direction, Correction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Be Realistic  About Abilities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Productive and Work-minded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Agenda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9316" y="2133600"/>
            <a:ext cx="73152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Overview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ASE Education Foundation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Student Session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 Session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Combined Session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Work Journal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Personal Styles Discussion Stimulator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Learning Materials and Resources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Mentor Expectations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1828800"/>
            <a:ext cx="7315200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Experience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Roles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Supervisor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Role Model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Coach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Teacher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Evaluator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Problem solver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Responsibilities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Work assignments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Instruction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Protection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Who is a Mentor?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1828800"/>
            <a:ext cx="7315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When Does One Become a Mentor?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What Do Mentors Do?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Who Are Your Mentors?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Understanding People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Thinking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What You’ve Previously Learned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Automatic Actions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Expectations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Value System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Emotions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Accurate Communications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Reasons to Communicate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Ask a Question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State a Fact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Explain Something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Resolve a Problem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How to Listen Accurately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Personal Styles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Determined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Social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Detailed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Predictable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Work Relationships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 Expectations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Intern Expectations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Getting Help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Teacher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Parent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Preparing to Meet Your Mentor</a:t>
            </a:r>
          </a:p>
          <a:p>
            <a:pPr lvl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Mentor – Intern Relationship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Generational Differences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Behavioral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Values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Expectations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Personality Types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Determined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Predictable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Detailed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Social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Role Model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Dos and Don’ts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1676400"/>
            <a:ext cx="7315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Expect questions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Expect mistakes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Keep It In the Workplace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Don’t: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Allow driving – at all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Borrow / Loan Money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Drugs, alcohol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ASE Students are minors, not adults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Problems?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Intern: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Mentor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Instructor/School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Employer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Parent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Mentor: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Instructor or WBL Coordinator at School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Service Manager / Owner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14400" y="1184464"/>
            <a:ext cx="7315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Mentor – Intern Training</a:t>
            </a:r>
            <a:r>
              <a:rPr lang="en-US" sz="4500" b="1" i="1" dirty="0">
                <a:latin typeface="Arial Narrow" pitchFamily="34" charset="0"/>
              </a:rPr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sz="2600" b="1" dirty="0">
                <a:latin typeface="Arial" pitchFamily="34" charset="0"/>
                <a:cs typeface="Arial" pitchFamily="34" charset="0"/>
              </a:rPr>
              <a:t>COMBINED SESSION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AA8C9F-98CE-4354-893F-2C1B728F49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67" y="3352800"/>
            <a:ext cx="8018065" cy="16550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ASE Industry Education Alliance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981200"/>
            <a:ext cx="4953000" cy="392473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576"/>
              </a:spcBef>
              <a:spcAft>
                <a:spcPts val="600"/>
              </a:spcAft>
              <a:buNone/>
            </a:pPr>
            <a:r>
              <a:rPr lang="en-US" sz="1900" b="1" i="1" dirty="0">
                <a:solidFill>
                  <a:srgbClr val="BA8724"/>
                </a:solidFill>
              </a:rPr>
              <a:t>ASE Education Foundation</a:t>
            </a:r>
          </a:p>
          <a:p>
            <a:pPr>
              <a:spcBef>
                <a:spcPts val="30"/>
              </a:spcBef>
            </a:pPr>
            <a:r>
              <a:rPr lang="en-US" sz="1600" dirty="0"/>
              <a:t>Founded in 1983 as a non-profit, independent organization </a:t>
            </a:r>
          </a:p>
          <a:p>
            <a:pPr>
              <a:spcBef>
                <a:spcPts val="30"/>
              </a:spcBef>
            </a:pPr>
            <a:r>
              <a:rPr lang="en-US" sz="1600" dirty="0"/>
              <a:t>Mission: to evaluate and accredit entry-level technician training </a:t>
            </a:r>
            <a:br>
              <a:rPr lang="en-US" sz="1600" dirty="0"/>
            </a:br>
            <a:r>
              <a:rPr lang="en-US" sz="1600" dirty="0"/>
              <a:t>programs against standards developed by the automotive industry </a:t>
            </a:r>
          </a:p>
          <a:p>
            <a:pPr>
              <a:spcBef>
                <a:spcPts val="30"/>
              </a:spcBef>
            </a:pPr>
            <a:r>
              <a:rPr lang="en-US" sz="1600" dirty="0"/>
              <a:t>Accredited automotive training programs in all fifty states </a:t>
            </a:r>
          </a:p>
          <a:p>
            <a:pPr>
              <a:spcBef>
                <a:spcPts val="30"/>
              </a:spcBef>
            </a:pPr>
            <a:r>
              <a:rPr lang="en-US" sz="1600" dirty="0"/>
              <a:t>Previously known as NATEF </a:t>
            </a:r>
          </a:p>
          <a:p>
            <a:pPr marL="109728" indent="0">
              <a:spcBef>
                <a:spcPts val="30"/>
              </a:spcBef>
              <a:buNone/>
            </a:pPr>
            <a:endParaRPr lang="en-US" sz="1600" dirty="0"/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900" b="1" i="1" dirty="0">
                <a:solidFill>
                  <a:srgbClr val="BA8724"/>
                </a:solidFill>
              </a:rPr>
              <a:t>ASE Student Career Development Program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A school-to-career process for automotive technology students 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Local business &amp; education partnerships </a:t>
            </a:r>
          </a:p>
          <a:p>
            <a:r>
              <a:rPr lang="en-US" sz="1600" dirty="0">
                <a:solidFill>
                  <a:schemeClr val="tx1"/>
                </a:solidFill>
              </a:rPr>
              <a:t>OE and aftermarket support </a:t>
            </a:r>
          </a:p>
          <a:p>
            <a:r>
              <a:rPr lang="en-US" sz="1600" dirty="0">
                <a:solidFill>
                  <a:schemeClr val="tx1"/>
                </a:solidFill>
              </a:rPr>
              <a:t>Employability skills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Structured internship opportunities </a:t>
            </a:r>
          </a:p>
          <a:p>
            <a:r>
              <a:rPr lang="en-US" sz="1600" dirty="0">
                <a:solidFill>
                  <a:schemeClr val="tx1"/>
                </a:solidFill>
              </a:rPr>
              <a:t>Previously known as AYES</a:t>
            </a:r>
            <a:endParaRPr lang="en-US" sz="1600" dirty="0"/>
          </a:p>
          <a:p>
            <a:pPr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900" b="1" i="1" dirty="0">
                <a:solidFill>
                  <a:srgbClr val="BA8724"/>
                </a:solidFill>
              </a:rPr>
              <a:t>Automotive Training Managers Council 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Council of automotive training professionals 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Founded in 1984 by original equipment and aftermarket automotive training professionals for the exchange of training ideas and strategies 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Members use networking and exchange of ideas to improve training techniques and stay current on industry knowledge </a:t>
            </a:r>
          </a:p>
        </p:txBody>
      </p:sp>
      <p:sp>
        <p:nvSpPr>
          <p:cNvPr id="20" name="Rectangle 19">
            <a:hlinkClick r:id="rId2" action="ppaction://hlinksldjump"/>
          </p:cNvPr>
          <p:cNvSpPr/>
          <p:nvPr/>
        </p:nvSpPr>
        <p:spPr>
          <a:xfrm>
            <a:off x="1088310" y="63423"/>
            <a:ext cx="1071599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2308130" y="63423"/>
            <a:ext cx="676413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116452" y="63423"/>
            <a:ext cx="1058919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hlinkClick r:id="rId5" action="ppaction://hlinksldjump"/>
          </p:cNvPr>
          <p:cNvSpPr/>
          <p:nvPr/>
        </p:nvSpPr>
        <p:spPr>
          <a:xfrm>
            <a:off x="4326173" y="63423"/>
            <a:ext cx="1225717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hlinkClick r:id="" action="ppaction://noaction"/>
          </p:cNvPr>
          <p:cNvSpPr/>
          <p:nvPr/>
        </p:nvSpPr>
        <p:spPr>
          <a:xfrm>
            <a:off x="5680707" y="63423"/>
            <a:ext cx="814209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11068" y="110255"/>
            <a:ext cx="861250" cy="299870"/>
          </a:xfrm>
          <a:prstGeom prst="roundRect">
            <a:avLst/>
          </a:prstGeom>
          <a:noFill/>
          <a:ln w="19050" cmpd="sng">
            <a:solidFill>
              <a:srgbClr val="CDAE4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EE5FF7-9505-495E-A4C2-3D283AD859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068" y="2743200"/>
            <a:ext cx="3368230" cy="6952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539889-365E-4810-8BEE-0DE60C6501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358" y="4800600"/>
            <a:ext cx="3518837" cy="6316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Agenda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Get Acquainted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Compare Expectations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Review Work Journal / Homework Assignments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Application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Recommendations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14400" y="1184464"/>
            <a:ext cx="7315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Mentor – Intern Training</a:t>
            </a:r>
            <a:r>
              <a:rPr lang="en-US" sz="4500" b="1" i="1" dirty="0">
                <a:latin typeface="Arial Narrow" pitchFamily="34" charset="0"/>
              </a:rPr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sz="2600" b="1" dirty="0">
                <a:latin typeface="Arial" pitchFamily="34" charset="0"/>
                <a:cs typeface="Arial" pitchFamily="34" charset="0"/>
              </a:rPr>
              <a:t>WORK JOURNAL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What is the Work Journal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Communications Tool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Evaluation Tool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Development Tool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Portfolio</a:t>
            </a:r>
          </a:p>
          <a:p>
            <a:pPr marL="228600" indent="-228600">
              <a:spcBef>
                <a:spcPts val="6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Work Journal Diagnostic Report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Completed for Each Work Assignment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Concepts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Vehicle History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Customer Communication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Service Contract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Service Repair Order is Suitable Alternative</a:t>
            </a:r>
          </a:p>
          <a:p>
            <a:pPr marL="228600" indent="-228600">
              <a:spcBef>
                <a:spcPts val="600"/>
              </a:spcBef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Skill Set Record Sheet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Summary of Work Assignments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Progress / Evaluation Chart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Top-level Productivity Tool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Applied Education Summary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>
                <a:latin typeface="Arial" pitchFamily="34" charset="0"/>
                <a:cs typeface="Arial" pitchFamily="34" charset="0"/>
              </a:rPr>
              <a:t>Optional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Communication Development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Clear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Complete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Concise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Weekly Assignment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286000"/>
            <a:ext cx="8183880" cy="3657600"/>
          </a:xfrm>
        </p:spPr>
        <p:txBody>
          <a:bodyPr/>
          <a:lstStyle/>
          <a:p>
            <a:pPr algn="ctr">
              <a:buNone/>
            </a:pPr>
            <a:r>
              <a:rPr lang="en-US" sz="6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Thank You!</a:t>
            </a:r>
          </a:p>
          <a:p>
            <a:pPr algn="ctr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For more information visit:</a:t>
            </a:r>
          </a:p>
          <a:p>
            <a:pPr algn="ctr">
              <a:buNone/>
            </a:pPr>
            <a:r>
              <a:rPr lang="en-US" dirty="0">
                <a:latin typeface="Arial" pitchFamily="34" charset="0"/>
                <a:cs typeface="Arial" pitchFamily="34" charset="0"/>
                <a:hlinkClick r:id="rId2"/>
              </a:rPr>
              <a:t>www.ASEeducationfoundation.org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Questions?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7C54E2-5A87-4339-80B4-E0A5DFA84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5100563"/>
            <a:ext cx="7018932" cy="14488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9848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0070C0"/>
                </a:solidFill>
                <a:latin typeface="Arial Narrow" pitchFamily="34" charset="0"/>
              </a:rPr>
              <a:t>ASE Education Foundation Partners</a:t>
            </a:r>
          </a:p>
        </p:txBody>
      </p:sp>
      <p:sp>
        <p:nvSpPr>
          <p:cNvPr id="47" name="Rectangle 46">
            <a:hlinkClick r:id="rId2" action="ppaction://hlinksldjump"/>
          </p:cNvPr>
          <p:cNvSpPr/>
          <p:nvPr/>
        </p:nvSpPr>
        <p:spPr>
          <a:xfrm>
            <a:off x="1088310" y="63423"/>
            <a:ext cx="1071599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hlinkClick r:id="rId3" action="ppaction://hlinksldjump"/>
          </p:cNvPr>
          <p:cNvSpPr/>
          <p:nvPr/>
        </p:nvSpPr>
        <p:spPr>
          <a:xfrm>
            <a:off x="2308130" y="63423"/>
            <a:ext cx="676413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hlinkClick r:id="rId4" action="ppaction://hlinksldjump"/>
          </p:cNvPr>
          <p:cNvSpPr/>
          <p:nvPr/>
        </p:nvSpPr>
        <p:spPr>
          <a:xfrm>
            <a:off x="3116452" y="63423"/>
            <a:ext cx="1058919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hlinkClick r:id="rId5" action="ppaction://hlinksldjump"/>
          </p:cNvPr>
          <p:cNvSpPr/>
          <p:nvPr/>
        </p:nvSpPr>
        <p:spPr>
          <a:xfrm>
            <a:off x="4326173" y="63423"/>
            <a:ext cx="1225717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hlinkClick r:id="" action="ppaction://noaction"/>
          </p:cNvPr>
          <p:cNvSpPr/>
          <p:nvPr/>
        </p:nvSpPr>
        <p:spPr>
          <a:xfrm>
            <a:off x="5680707" y="63423"/>
            <a:ext cx="814209" cy="40514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BFD05A7-D9EC-45E1-92F0-4DD6360B79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000" y="1679448"/>
            <a:ext cx="8382000" cy="424225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A90F4BE-B996-45F6-AB2C-F8C338912F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43200" y="5896834"/>
            <a:ext cx="3694879" cy="76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45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Mentor-Intern Training - Structure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8700" y="1447800"/>
            <a:ext cx="70104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Four Modules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Student Session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Mentor Session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Combined Session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Work Journal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Supporting Resources Available at </a:t>
            </a:r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www.ASEeducationfoundation.org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Self-Serve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Customizable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Standalone or in combination with other resources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Rationale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Improve Consistency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Make Available Online, On-demand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14400" y="1184464"/>
            <a:ext cx="7315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  <a:cs typeface="Arial" pitchFamily="34" charset="0"/>
              </a:rPr>
              <a:t>Mentor – Intern Training</a:t>
            </a:r>
            <a:r>
              <a:rPr lang="en-US" sz="4500" b="1" i="1" dirty="0">
                <a:latin typeface="Arial Narrow" pitchFamily="34" charset="0"/>
              </a:rPr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dirty="0"/>
              <a:t> </a:t>
            </a:r>
          </a:p>
          <a:p>
            <a:pPr algn="ctr"/>
            <a:r>
              <a:rPr lang="en-US" sz="2600" b="1" dirty="0">
                <a:latin typeface="Arial" pitchFamily="34" charset="0"/>
                <a:cs typeface="Arial" pitchFamily="34" charset="0"/>
              </a:rPr>
              <a:t>STUDENT SESSION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69E933-D4F1-425B-9DC7-671CA64D5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67" y="3352800"/>
            <a:ext cx="8018065" cy="16550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Objectives and Goals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Work-based Learning (WBL) 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Opportunity for intern to:	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Apply classroom/laboratory learning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Experience workplace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Demonstrate value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Opportunity for employer to: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Observe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Evaluate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May lead to full/part time employment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ASE Student Qualifications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Interested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Academic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Job Shadowing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Application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Recommendations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91400" cy="1051560"/>
          </a:xfrm>
        </p:spPr>
        <p:txBody>
          <a:bodyPr>
            <a:normAutofit/>
          </a:bodyPr>
          <a:lstStyle/>
          <a:p>
            <a:pPr algn="ctr"/>
            <a:r>
              <a:rPr lang="en-US" sz="4500" b="1" i="1" dirty="0">
                <a:solidFill>
                  <a:srgbClr val="0070C0"/>
                </a:solidFill>
                <a:latin typeface="Arial Narrow" pitchFamily="34" charset="0"/>
              </a:rPr>
              <a:t>Mentor Expectations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133600"/>
            <a:ext cx="7315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Experience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Roles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Coach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Problem solver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Supervisor</a:t>
            </a:r>
          </a:p>
          <a:p>
            <a:pPr marL="228600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Responsibilities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Work assignments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Instruction</a:t>
            </a:r>
          </a:p>
          <a:p>
            <a:pPr marL="685800"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  <a:cs typeface="Arial" pitchFamily="34" charset="0"/>
              </a:rPr>
              <a:t>Protection</a:t>
            </a:r>
          </a:p>
          <a:p>
            <a:pPr lvl="1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YES Templat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AYES Template</Template>
  <TotalTime>1255</TotalTime>
  <Words>548</Words>
  <Application>Microsoft Office PowerPoint</Application>
  <PresentationFormat>On-screen Show (4:3)</PresentationFormat>
  <Paragraphs>267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Arial Narrow</vt:lpstr>
      <vt:lpstr>Calibri</vt:lpstr>
      <vt:lpstr>Georgia</vt:lpstr>
      <vt:lpstr>Trebuchet MS</vt:lpstr>
      <vt:lpstr>Wingdings 2</vt:lpstr>
      <vt:lpstr>AYES Template</vt:lpstr>
      <vt:lpstr>ASE Student Career Development: Mentor &amp; Intern Training</vt:lpstr>
      <vt:lpstr>Agenda</vt:lpstr>
      <vt:lpstr>ASE Industry Education Alliance</vt:lpstr>
      <vt:lpstr>ASE Education Foundation Partners</vt:lpstr>
      <vt:lpstr>Mentor-Intern Training - Structure</vt:lpstr>
      <vt:lpstr>PowerPoint Presentation</vt:lpstr>
      <vt:lpstr>Objectives and Goals</vt:lpstr>
      <vt:lpstr>ASE Student Qualifications</vt:lpstr>
      <vt:lpstr>Mentor Expectations</vt:lpstr>
      <vt:lpstr>Intern Expectations</vt:lpstr>
      <vt:lpstr>Understanding People</vt:lpstr>
      <vt:lpstr>Accurate Communications</vt:lpstr>
      <vt:lpstr>Personal Styles</vt:lpstr>
      <vt:lpstr>Work Relationships</vt:lpstr>
      <vt:lpstr>Problems?</vt:lpstr>
      <vt:lpstr>PowerPoint Presentation</vt:lpstr>
      <vt:lpstr>Objectives and Goals</vt:lpstr>
      <vt:lpstr>ASE Student Qualifications</vt:lpstr>
      <vt:lpstr>Intern Expectations</vt:lpstr>
      <vt:lpstr>Mentor Expectations</vt:lpstr>
      <vt:lpstr>Who is a Mentor?</vt:lpstr>
      <vt:lpstr>Understanding People</vt:lpstr>
      <vt:lpstr>Accurate Communications</vt:lpstr>
      <vt:lpstr>Personal Styles</vt:lpstr>
      <vt:lpstr>Work Relationships</vt:lpstr>
      <vt:lpstr>Mentor – Intern Relationship</vt:lpstr>
      <vt:lpstr>Dos and Don’ts</vt:lpstr>
      <vt:lpstr>Problems?</vt:lpstr>
      <vt:lpstr>PowerPoint Presentation</vt:lpstr>
      <vt:lpstr>Agenda</vt:lpstr>
      <vt:lpstr>PowerPoint Presentation</vt:lpstr>
      <vt:lpstr>What is the Work Journal</vt:lpstr>
      <vt:lpstr>Work Journal Diagnostic Report</vt:lpstr>
      <vt:lpstr>Skill Set Record Sheet</vt:lpstr>
      <vt:lpstr>Applied Education Summary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 Roberts</dc:creator>
  <cp:lastModifiedBy>Brittany Miller</cp:lastModifiedBy>
  <cp:revision>107</cp:revision>
  <dcterms:created xsi:type="dcterms:W3CDTF">2014-04-08T16:21:27Z</dcterms:created>
  <dcterms:modified xsi:type="dcterms:W3CDTF">2018-05-31T14:04:43Z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