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2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9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3.xml" ContentType="application/vnd.openxmlformats-officedocument.drawingml.chartshapes+xml"/>
  <Override PartName="/ppt/notesSlides/notesSlide28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9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  <p:sldMasterId id="2147483669" r:id="rId2"/>
  </p:sldMasterIdLst>
  <p:notesMasterIdLst>
    <p:notesMasterId r:id="rId41"/>
  </p:notesMasterIdLst>
  <p:sldIdLst>
    <p:sldId id="256" r:id="rId3"/>
    <p:sldId id="272" r:id="rId4"/>
    <p:sldId id="259" r:id="rId5"/>
    <p:sldId id="299" r:id="rId6"/>
    <p:sldId id="295" r:id="rId7"/>
    <p:sldId id="296" r:id="rId8"/>
    <p:sldId id="334" r:id="rId9"/>
    <p:sldId id="292" r:id="rId10"/>
    <p:sldId id="293" r:id="rId11"/>
    <p:sldId id="300" r:id="rId12"/>
    <p:sldId id="301" r:id="rId13"/>
    <p:sldId id="303" r:id="rId14"/>
    <p:sldId id="306" r:id="rId15"/>
    <p:sldId id="307" r:id="rId16"/>
    <p:sldId id="313" r:id="rId17"/>
    <p:sldId id="309" r:id="rId18"/>
    <p:sldId id="310" r:id="rId19"/>
    <p:sldId id="363" r:id="rId20"/>
    <p:sldId id="314" r:id="rId21"/>
    <p:sldId id="316" r:id="rId22"/>
    <p:sldId id="317" r:id="rId23"/>
    <p:sldId id="336" r:id="rId24"/>
    <p:sldId id="339" r:id="rId25"/>
    <p:sldId id="335" r:id="rId26"/>
    <p:sldId id="344" r:id="rId27"/>
    <p:sldId id="346" r:id="rId28"/>
    <p:sldId id="340" r:id="rId29"/>
    <p:sldId id="342" r:id="rId30"/>
    <p:sldId id="362" r:id="rId31"/>
    <p:sldId id="345" r:id="rId32"/>
    <p:sldId id="263" r:id="rId33"/>
    <p:sldId id="321" r:id="rId34"/>
    <p:sldId id="326" r:id="rId35"/>
    <p:sldId id="327" r:id="rId36"/>
    <p:sldId id="351" r:id="rId37"/>
    <p:sldId id="361" r:id="rId38"/>
    <p:sldId id="360" r:id="rId39"/>
    <p:sldId id="265" r:id="rId40"/>
  </p:sldIdLst>
  <p:sldSz cx="9144000" cy="5143500" type="screen16x9"/>
  <p:notesSz cx="7102475" cy="9388475"/>
  <p:embeddedFontLst>
    <p:embeddedFont>
      <p:font typeface="Arvo" panose="020B0604020202020204" charset="0"/>
      <p:regular r:id="rId42"/>
      <p:bold r:id="rId43"/>
      <p:italic r:id="rId44"/>
      <p:boldItalic r:id="rId45"/>
    </p:embeddedFont>
    <p:embeddedFont>
      <p:font typeface="Roboto Condensed" panose="02000000000000000000" pitchFamily="2" charset="0"/>
      <p:regular r:id="rId46"/>
      <p:bold r:id="rId47"/>
      <p:italic r:id="rId48"/>
      <p:boldItalic r:id="rId49"/>
    </p:embeddedFont>
    <p:embeddedFont>
      <p:font typeface="Roboto Condensed Light" panose="02000000000000000000" pitchFamily="2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7A22"/>
    <a:srgbClr val="FF9900"/>
    <a:srgbClr val="FFB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100FFED-A2F3-4948-8153-38B83F39AD5A}">
  <a:tblStyle styleId="{E100FFED-A2F3-4948-8153-38B83F39AD5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5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3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8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10.fntdata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Age Ranges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Age Ranges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59-46C9-9EA1-B888DD995A3C}"/>
              </c:ext>
            </c:extLst>
          </c:dPt>
          <c:dPt>
            <c:idx val="1"/>
            <c:bubble3D val="0"/>
            <c:spPr>
              <a:solidFill>
                <a:srgbClr val="FD7A2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359-46C9-9EA1-B888DD995A3C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59-46C9-9EA1-B888DD995A3C}"/>
              </c:ext>
            </c:extLst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359-46C9-9EA1-B888DD995A3C}"/>
              </c:ext>
            </c:extLst>
          </c:dPt>
          <c:dLbls>
            <c:dLbl>
              <c:idx val="0"/>
              <c:layout>
                <c:manualLayout>
                  <c:x val="-0.25013529337535384"/>
                  <c:y val="-9.9293925557859056E-2"/>
                </c:manualLayout>
              </c:layout>
              <c:tx>
                <c:rich>
                  <a:bodyPr/>
                  <a:lstStyle/>
                  <a:p>
                    <a:fld id="{444A6276-AE7D-4916-B873-BA94C046907D}" type="CATEGORYNAME">
                      <a:rPr lang="en-US" sz="1050" i="1" smtClean="0"/>
                      <a:pPr/>
                      <a:t>[CATEGORY NAME]</a:t>
                    </a:fld>
                    <a:r>
                      <a:rPr lang="en-US" i="1" baseline="0" dirty="0"/>
                      <a:t> </a:t>
                    </a:r>
                    <a:br>
                      <a:rPr lang="en-US" i="1" baseline="0" dirty="0"/>
                    </a:br>
                    <a:fld id="{D7194565-8B4D-432D-8638-05E042EB8525}" type="VALUE">
                      <a:rPr lang="en-US" b="1" i="1" baseline="0" smtClean="0"/>
                      <a:pPr/>
                      <a:t>[VALUE]</a:t>
                    </a:fld>
                    <a:endParaRPr lang="en-US" i="1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1452584796254"/>
                      <c:h val="0.1946970672671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359-46C9-9EA1-B888DD995A3C}"/>
                </c:ext>
              </c:extLst>
            </c:dLbl>
            <c:dLbl>
              <c:idx val="1"/>
              <c:layout>
                <c:manualLayout>
                  <c:x val="0.10117447002543466"/>
                  <c:y val="-0.25062630610269343"/>
                </c:manualLayout>
              </c:layout>
              <c:tx>
                <c:rich>
                  <a:bodyPr/>
                  <a:lstStyle/>
                  <a:p>
                    <a:fld id="{82AC7C21-B318-4B82-89E2-E0946845E188}" type="CATEGORYNAME">
                      <a:rPr lang="en-US" sz="1050" i="1" smtClean="0"/>
                      <a:pPr/>
                      <a:t>[CATEGORY NAME]</a:t>
                    </a:fld>
                    <a:br>
                      <a:rPr lang="en-US" baseline="0" dirty="0"/>
                    </a:br>
                    <a:fld id="{8936A03C-9D95-4870-91EF-414CA6DB0015}" type="VALUE">
                      <a:rPr lang="en-US" b="1" i="1" baseline="0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25724144603454"/>
                      <c:h val="0.1946970672671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359-46C9-9EA1-B888DD995A3C}"/>
                </c:ext>
              </c:extLst>
            </c:dLbl>
            <c:dLbl>
              <c:idx val="2"/>
              <c:layout>
                <c:manualLayout>
                  <c:x val="0.15714078109203808"/>
                  <c:y val="-0.22424458967083097"/>
                </c:manualLayout>
              </c:layout>
              <c:tx>
                <c:rich>
                  <a:bodyPr/>
                  <a:lstStyle/>
                  <a:p>
                    <a:fld id="{6C748A81-2C8F-49B8-ACF1-FD915F1CE616}" type="CATEGORYNAME">
                      <a:rPr lang="en-US" sz="1050" i="1" smtClean="0"/>
                      <a:pPr/>
                      <a:t>[CATEGORY NAME]</a:t>
                    </a:fld>
                    <a:br>
                      <a:rPr lang="en-US" baseline="0" dirty="0"/>
                    </a:br>
                    <a:fld id="{EFE7C014-F0A6-454D-86CB-655A57A5AA20}" type="VALUE">
                      <a:rPr lang="en-US" b="1" i="1" baseline="0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84786666047238"/>
                      <c:h val="0.1946970672671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359-46C9-9EA1-B888DD995A3C}"/>
                </c:ext>
              </c:extLst>
            </c:dLbl>
            <c:dLbl>
              <c:idx val="3"/>
              <c:layout>
                <c:manualLayout>
                  <c:x val="0.16226375609429672"/>
                  <c:y val="-3.5175621909149954E-2"/>
                </c:manualLayout>
              </c:layout>
              <c:tx>
                <c:rich>
                  <a:bodyPr/>
                  <a:lstStyle/>
                  <a:p>
                    <a:fld id="{B61D787F-9F1F-40BD-A73F-71B2859F869D}" type="CATEGORYNAME">
                      <a:rPr lang="en-US" sz="1050" i="1" smtClean="0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D2FE5685-895E-473E-B750-71CA0C1F9AC4}" type="VALUE">
                      <a:rPr lang="en-US" b="1" i="1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359-46C9-9EA1-B888DD995A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15 - 19 years</c:v>
                </c:pt>
                <c:pt idx="1">
                  <c:v>20 - 24 years</c:v>
                </c:pt>
                <c:pt idx="2">
                  <c:v>25 - 29 years</c:v>
                </c:pt>
                <c:pt idx="3">
                  <c:v>30 or older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0.81</c:v>
                </c:pt>
                <c:pt idx="1">
                  <c:v>0.14000000000000001</c:v>
                </c:pt>
                <c:pt idx="2">
                  <c:v>0.02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59-46C9-9EA1-B888DD995A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6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Age Ranges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Age Ranges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59-46C9-9EA1-B888DD995A3C}"/>
              </c:ext>
            </c:extLst>
          </c:dPt>
          <c:dPt>
            <c:idx val="1"/>
            <c:bubble3D val="0"/>
            <c:spPr>
              <a:solidFill>
                <a:srgbClr val="FD7A2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359-46C9-9EA1-B888DD995A3C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59-46C9-9EA1-B888DD995A3C}"/>
              </c:ext>
            </c:extLst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359-46C9-9EA1-B888DD995A3C}"/>
              </c:ext>
            </c:extLst>
          </c:dPt>
          <c:dLbls>
            <c:dLbl>
              <c:idx val="0"/>
              <c:layout>
                <c:manualLayout>
                  <c:x val="-0.25013529337535384"/>
                  <c:y val="-9.9293925557859056E-2"/>
                </c:manualLayout>
              </c:layout>
              <c:tx>
                <c:rich>
                  <a:bodyPr/>
                  <a:lstStyle/>
                  <a:p>
                    <a:fld id="{444A6276-AE7D-4916-B873-BA94C046907D}" type="CATEGORYNAME">
                      <a:rPr lang="en-US" sz="1050" i="1" smtClean="0"/>
                      <a:pPr/>
                      <a:t>[CATEGORY NAME]</a:t>
                    </a:fld>
                    <a:r>
                      <a:rPr lang="en-US" i="1" baseline="0" dirty="0"/>
                      <a:t> </a:t>
                    </a:r>
                    <a:br>
                      <a:rPr lang="en-US" i="1" baseline="0" dirty="0"/>
                    </a:br>
                    <a:fld id="{D7194565-8B4D-432D-8638-05E042EB8525}" type="VALUE">
                      <a:rPr lang="en-US" b="1" i="1" baseline="0" smtClean="0"/>
                      <a:pPr/>
                      <a:t>[VALUE]</a:t>
                    </a:fld>
                    <a:endParaRPr lang="en-US" i="1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1452584796254"/>
                      <c:h val="0.1946970672671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359-46C9-9EA1-B888DD995A3C}"/>
                </c:ext>
              </c:extLst>
            </c:dLbl>
            <c:dLbl>
              <c:idx val="1"/>
              <c:layout>
                <c:manualLayout>
                  <c:x val="2.2687470351637571E-2"/>
                  <c:y val="-5.9731391195846507E-2"/>
                </c:manualLayout>
              </c:layout>
              <c:tx>
                <c:rich>
                  <a:bodyPr/>
                  <a:lstStyle/>
                  <a:p>
                    <a:fld id="{82AC7C21-B318-4B82-89E2-E0946845E188}" type="CATEGORYNAME">
                      <a:rPr lang="en-US" sz="1050" i="1" smtClean="0"/>
                      <a:pPr/>
                      <a:t>[CATEGORY NAME]</a:t>
                    </a:fld>
                    <a:br>
                      <a:rPr lang="en-US" baseline="0" dirty="0"/>
                    </a:br>
                    <a:fld id="{8936A03C-9D95-4870-91EF-414CA6DB0015}" type="VALUE">
                      <a:rPr lang="en-US" b="1" i="1" baseline="0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25724144603454"/>
                      <c:h val="0.1946970672671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359-46C9-9EA1-B888DD995A3C}"/>
                </c:ext>
              </c:extLst>
            </c:dLbl>
            <c:dLbl>
              <c:idx val="2"/>
              <c:layout>
                <c:manualLayout>
                  <c:x val="0.29775863707676631"/>
                  <c:y val="0"/>
                </c:manualLayout>
              </c:layout>
              <c:tx>
                <c:rich>
                  <a:bodyPr/>
                  <a:lstStyle/>
                  <a:p>
                    <a:fld id="{6C748A81-2C8F-49B8-ACF1-FD915F1CE616}" type="CATEGORYNAME">
                      <a:rPr lang="en-US" sz="1050" i="1" smtClean="0"/>
                      <a:pPr/>
                      <a:t>[CATEGORY NAME]</a:t>
                    </a:fld>
                    <a:br>
                      <a:rPr lang="en-US" baseline="0" dirty="0"/>
                    </a:br>
                    <a:fld id="{EFE7C014-F0A6-454D-86CB-655A57A5AA20}" type="VALUE">
                      <a:rPr lang="en-US" b="1" i="1" baseline="0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84786666047238"/>
                      <c:h val="0.1946970672671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359-46C9-9EA1-B888DD995A3C}"/>
                </c:ext>
              </c:extLst>
            </c:dLbl>
            <c:dLbl>
              <c:idx val="3"/>
              <c:layout>
                <c:manualLayout>
                  <c:x val="-3.2600305764387529E-2"/>
                  <c:y val="-3.0778669170506371E-2"/>
                </c:manualLayout>
              </c:layout>
              <c:tx>
                <c:rich>
                  <a:bodyPr/>
                  <a:lstStyle/>
                  <a:p>
                    <a:fld id="{B61D787F-9F1F-40BD-A73F-71B2859F869D}" type="CATEGORYNAME">
                      <a:rPr lang="en-US" sz="1050" i="1" smtClean="0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D2FE5685-895E-473E-B750-71CA0C1F9AC4}" type="VALUE">
                      <a:rPr lang="en-US" b="1" i="1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359-46C9-9EA1-B888DD995A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15 - 19 years</c:v>
                </c:pt>
                <c:pt idx="1">
                  <c:v>20 - 24 years</c:v>
                </c:pt>
                <c:pt idx="2">
                  <c:v>25 - 29 years</c:v>
                </c:pt>
                <c:pt idx="3">
                  <c:v>30 or older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0.17</c:v>
                </c:pt>
                <c:pt idx="1">
                  <c:v>0.56000000000000005</c:v>
                </c:pt>
                <c:pt idx="2">
                  <c:v>0.11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59-46C9-9EA1-B888DD995A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6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Highest Education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Education Completed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F7-4921-8B49-81635E5D781B}"/>
              </c:ext>
            </c:extLst>
          </c:dPt>
          <c:dPt>
            <c:idx val="1"/>
            <c:bubble3D val="0"/>
            <c:spPr>
              <a:solidFill>
                <a:srgbClr val="FD7A2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F7-4921-8B49-81635E5D781B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F7-4921-8B49-81635E5D781B}"/>
              </c:ext>
            </c:extLst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2F7-4921-8B49-81635E5D781B}"/>
              </c:ext>
            </c:extLst>
          </c:dPt>
          <c:dLbls>
            <c:dLbl>
              <c:idx val="0"/>
              <c:layout>
                <c:manualLayout>
                  <c:x val="-1.7924524812306004E-3"/>
                  <c:y val="-0.22680555497852764"/>
                </c:manualLayout>
              </c:layout>
              <c:tx>
                <c:rich>
                  <a:bodyPr/>
                  <a:lstStyle/>
                  <a:p>
                    <a:fld id="{444A6276-AE7D-4916-B873-BA94C046907D}" type="CATEGORYNAME">
                      <a:rPr lang="en-US" sz="1050" i="1" smtClean="0"/>
                      <a:pPr/>
                      <a:t>[CATEGORY NAME]</a:t>
                    </a:fld>
                    <a:r>
                      <a:rPr lang="en-US" i="1" baseline="0" dirty="0"/>
                      <a:t> </a:t>
                    </a:r>
                    <a:br>
                      <a:rPr lang="en-US" i="1" baseline="0" dirty="0"/>
                    </a:br>
                    <a:fld id="{D7194565-8B4D-432D-8638-05E042EB8525}" type="VALUE">
                      <a:rPr lang="en-US" b="1" i="1" baseline="0" smtClean="0"/>
                      <a:pPr/>
                      <a:t>[VALUE]</a:t>
                    </a:fld>
                    <a:endParaRPr lang="en-US" i="1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72276069354899"/>
                      <c:h val="0.1946970672671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2F7-4921-8B49-81635E5D781B}"/>
                </c:ext>
              </c:extLst>
            </c:dLbl>
            <c:dLbl>
              <c:idx val="1"/>
              <c:layout>
                <c:manualLayout>
                  <c:x val="0.20613310340624255"/>
                  <c:y val="0.12212899759171628"/>
                </c:manualLayout>
              </c:layout>
              <c:tx>
                <c:rich>
                  <a:bodyPr/>
                  <a:lstStyle/>
                  <a:p>
                    <a:fld id="{82AC7C21-B318-4B82-89E2-E0946845E188}" type="CATEGORYNAME">
                      <a:rPr lang="en-US" sz="1050" i="1" smtClean="0"/>
                      <a:pPr/>
                      <a:t>[CATEGORY NAME]</a:t>
                    </a:fld>
                    <a:br>
                      <a:rPr lang="en-US" baseline="0" dirty="0"/>
                    </a:br>
                    <a:fld id="{8936A03C-9D95-4870-91EF-414CA6DB0015}" type="VALUE">
                      <a:rPr lang="en-US" b="1" i="1" baseline="0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25724144603454"/>
                      <c:h val="0.1946970672671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2F7-4921-8B49-81635E5D781B}"/>
                </c:ext>
              </c:extLst>
            </c:dLbl>
            <c:dLbl>
              <c:idx val="2"/>
              <c:layout>
                <c:manualLayout>
                  <c:x val="0.121723762717629"/>
                  <c:y val="-0.1992037707158793"/>
                </c:manualLayout>
              </c:layout>
              <c:tx>
                <c:rich>
                  <a:bodyPr/>
                  <a:lstStyle/>
                  <a:p>
                    <a:fld id="{6C748A81-2C8F-49B8-ACF1-FD915F1CE616}" type="CATEGORYNAME">
                      <a:rPr lang="en-US" sz="1050" i="1" smtClean="0"/>
                      <a:pPr/>
                      <a:t>[CATEGORY NAME]</a:t>
                    </a:fld>
                    <a:br>
                      <a:rPr lang="en-US" baseline="0" dirty="0"/>
                    </a:br>
                    <a:fld id="{EFE7C014-F0A6-454D-86CB-655A57A5AA20}" type="VALUE">
                      <a:rPr lang="en-US" b="1" i="1" baseline="0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84786666047238"/>
                      <c:h val="0.1946970672671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2F7-4921-8B49-81635E5D781B}"/>
                </c:ext>
              </c:extLst>
            </c:dLbl>
            <c:dLbl>
              <c:idx val="3"/>
              <c:layout>
                <c:manualLayout>
                  <c:x val="-0.17121590997723601"/>
                  <c:y val="-0.14949639311388746"/>
                </c:manualLayout>
              </c:layout>
              <c:tx>
                <c:rich>
                  <a:bodyPr/>
                  <a:lstStyle/>
                  <a:p>
                    <a:fld id="{B61D787F-9F1F-40BD-A73F-71B2859F869D}" type="CATEGORYNAME">
                      <a:rPr lang="en-US" sz="1050" i="1" smtClean="0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D2FE5685-895E-473E-B750-71CA0C1F9AC4}" type="VALUE">
                      <a:rPr lang="en-US" b="1" i="1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2F7-4921-8B49-81635E5D78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High School</c:v>
                </c:pt>
                <c:pt idx="1">
                  <c:v>2-yr College</c:v>
                </c:pt>
                <c:pt idx="2">
                  <c:v>Tech School</c:v>
                </c:pt>
                <c:pt idx="3">
                  <c:v>4-yr College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0.28999999999999998</c:v>
                </c:pt>
                <c:pt idx="1">
                  <c:v>0.28999999999999998</c:v>
                </c:pt>
                <c:pt idx="2">
                  <c:v>0.34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2F7-4921-8B49-81635E5D7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8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Somewhat Prepared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4B6-4BD3-8D67-7EA2FA21696A}"/>
              </c:ext>
            </c:extLst>
          </c:dPt>
          <c:dPt>
            <c:idx val="1"/>
            <c:invertIfNegative val="0"/>
            <c:bubble3D val="0"/>
            <c:spPr>
              <a:solidFill>
                <a:srgbClr val="FFB13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4B6-4BD3-8D67-7EA2FA21696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4B6-4BD3-8D67-7EA2FA21696A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4B6-4BD3-8D67-7EA2FA21696A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4B6-4BD3-8D67-7EA2FA2169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Nonaccredited Programs</c:v>
                </c:pt>
                <c:pt idx="1">
                  <c:v>Accredited Programs</c:v>
                </c:pt>
                <c:pt idx="2">
                  <c:v>Total Employees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0.55000000000000004</c:v>
                </c:pt>
                <c:pt idx="1">
                  <c:v>0.48</c:v>
                </c:pt>
                <c:pt idx="2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4B6-4BD3-8D67-7EA2FA2169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Extremely Well Prepared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34B6-4BD3-8D67-7EA2FA21696A}"/>
              </c:ext>
            </c:extLst>
          </c:dPt>
          <c:dPt>
            <c:idx val="1"/>
            <c:invertIfNegative val="0"/>
            <c:bubble3D val="0"/>
            <c:spPr>
              <a:solidFill>
                <a:srgbClr val="FD7A2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34B6-4BD3-8D67-7EA2FA21696A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34B6-4BD3-8D67-7EA2FA21696A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34B6-4BD3-8D67-7EA2FA21696A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34B6-4BD3-8D67-7EA2FA2169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Nonaccredited Programs</c:v>
                </c:pt>
                <c:pt idx="1">
                  <c:v>Accredited Programs</c:v>
                </c:pt>
                <c:pt idx="2">
                  <c:v>Total Employees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0.3</c:v>
                </c:pt>
                <c:pt idx="1">
                  <c:v>0.47</c:v>
                </c:pt>
                <c:pt idx="2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34B6-4BD3-8D67-7EA2FA216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9106848"/>
        <c:axId val="268038240"/>
      </c:barChart>
      <c:catAx>
        <c:axId val="269106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8038240"/>
        <c:crosses val="autoZero"/>
        <c:auto val="1"/>
        <c:lblAlgn val="ctr"/>
        <c:lblOffset val="100"/>
        <c:noMultiLvlLbl val="0"/>
      </c:catAx>
      <c:valAx>
        <c:axId val="26803824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10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Nonaccredited Programs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A5F-47AC-B5C5-1C94C24C1DF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A5F-47AC-B5C5-1C94C24C1DF9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A5F-47AC-B5C5-1C94C24C1DF9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A5F-47AC-B5C5-1C94C24C1DF9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A5F-47AC-B5C5-1C94C24C1D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Don't Know</c:v>
                </c:pt>
                <c:pt idx="1">
                  <c:v>None</c:v>
                </c:pt>
                <c:pt idx="2">
                  <c:v>Other Program</c:v>
                </c:pt>
                <c:pt idx="3">
                  <c:v>Apprenticeship</c:v>
                </c:pt>
                <c:pt idx="4">
                  <c:v>Internship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</c:v>
                </c:pt>
                <c:pt idx="1">
                  <c:v>0.38</c:v>
                </c:pt>
                <c:pt idx="2">
                  <c:v>0.28999999999999998</c:v>
                </c:pt>
                <c:pt idx="3">
                  <c:v>0.2</c:v>
                </c:pt>
                <c:pt idx="4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A5F-47AC-B5C5-1C94C24C1D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Accredited Programs</c:v>
                </c:pt>
              </c:strCache>
            </c:strRef>
          </c:tx>
          <c:spPr>
            <a:solidFill>
              <a:srgbClr val="FD7A2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D7A2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1A5F-47AC-B5C5-1C94C24C1DF9}"/>
              </c:ext>
            </c:extLst>
          </c:dPt>
          <c:dPt>
            <c:idx val="1"/>
            <c:invertIfNegative val="0"/>
            <c:bubble3D val="0"/>
            <c:spPr>
              <a:solidFill>
                <a:srgbClr val="FD7A2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1A5F-47AC-B5C5-1C94C24C1DF9}"/>
              </c:ext>
            </c:extLst>
          </c:dPt>
          <c:dPt>
            <c:idx val="2"/>
            <c:invertIfNegative val="0"/>
            <c:bubble3D val="0"/>
            <c:spPr>
              <a:solidFill>
                <a:srgbClr val="FD7A2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1A5F-47AC-B5C5-1C94C24C1DF9}"/>
              </c:ext>
            </c:extLst>
          </c:dPt>
          <c:dPt>
            <c:idx val="3"/>
            <c:invertIfNegative val="0"/>
            <c:bubble3D val="0"/>
            <c:spPr>
              <a:solidFill>
                <a:srgbClr val="FD7A2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1A5F-47AC-B5C5-1C94C24C1DF9}"/>
              </c:ext>
            </c:extLst>
          </c:dPt>
          <c:dPt>
            <c:idx val="4"/>
            <c:invertIfNegative val="0"/>
            <c:bubble3D val="0"/>
            <c:spPr>
              <a:solidFill>
                <a:srgbClr val="FD7A2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1A5F-47AC-B5C5-1C94C24C1D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Don't Know</c:v>
                </c:pt>
                <c:pt idx="1">
                  <c:v>None</c:v>
                </c:pt>
                <c:pt idx="2">
                  <c:v>Other Program</c:v>
                </c:pt>
                <c:pt idx="3">
                  <c:v>Apprenticeship</c:v>
                </c:pt>
                <c:pt idx="4">
                  <c:v>Internship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0.06</c:v>
                </c:pt>
                <c:pt idx="1">
                  <c:v>0.3</c:v>
                </c:pt>
                <c:pt idx="2">
                  <c:v>0.39</c:v>
                </c:pt>
                <c:pt idx="3">
                  <c:v>0.27</c:v>
                </c:pt>
                <c:pt idx="4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1A5F-47AC-B5C5-1C94C24C1DF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 Employees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Don't Know</c:v>
                </c:pt>
                <c:pt idx="1">
                  <c:v>None</c:v>
                </c:pt>
                <c:pt idx="2">
                  <c:v>Other Program</c:v>
                </c:pt>
                <c:pt idx="3">
                  <c:v>Apprenticeship</c:v>
                </c:pt>
                <c:pt idx="4">
                  <c:v>Internship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0.06</c:v>
                </c:pt>
                <c:pt idx="1">
                  <c:v>0.32</c:v>
                </c:pt>
                <c:pt idx="2">
                  <c:v>0.37</c:v>
                </c:pt>
                <c:pt idx="3">
                  <c:v>0.26</c:v>
                </c:pt>
                <c:pt idx="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A5F-47AC-B5C5-1C94C24C1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axId val="269106848"/>
        <c:axId val="268038240"/>
      </c:barChart>
      <c:catAx>
        <c:axId val="269106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8038240"/>
        <c:crosses val="autoZero"/>
        <c:auto val="1"/>
        <c:lblAlgn val="ctr"/>
        <c:lblOffset val="100"/>
        <c:noMultiLvlLbl val="0"/>
      </c:catAx>
      <c:valAx>
        <c:axId val="268038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10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Extremely Well Prepared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34B6-4BD3-8D67-7EA2FA21696A}"/>
              </c:ext>
            </c:extLst>
          </c:dPt>
          <c:dPt>
            <c:idx val="1"/>
            <c:invertIfNegative val="0"/>
            <c:bubble3D val="0"/>
            <c:spPr>
              <a:solidFill>
                <a:srgbClr val="FD7A2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34B6-4BD3-8D67-7EA2FA21696A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34B6-4BD3-8D67-7EA2FA21696A}"/>
              </c:ext>
            </c:extLst>
          </c:dPt>
          <c:dPt>
            <c:idx val="3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34B6-4BD3-8D67-7EA2FA21696A}"/>
              </c:ext>
            </c:extLst>
          </c:dPt>
          <c:dPt>
            <c:idx val="4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34B6-4BD3-8D67-7EA2FA2169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Total Employees</c:v>
                </c:pt>
                <c:pt idx="1">
                  <c:v>Accredited Programs</c:v>
                </c:pt>
                <c:pt idx="2">
                  <c:v>Nonaccredited Programs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0.62</c:v>
                </c:pt>
                <c:pt idx="1">
                  <c:v>0.64</c:v>
                </c:pt>
                <c:pt idx="2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34B6-4BD3-8D67-7EA2FA216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9106848"/>
        <c:axId val="268038240"/>
      </c:barChart>
      <c:catAx>
        <c:axId val="269106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8038240"/>
        <c:crosses val="autoZero"/>
        <c:auto val="1"/>
        <c:lblAlgn val="ctr"/>
        <c:lblOffset val="100"/>
        <c:noMultiLvlLbl val="0"/>
      </c:catAx>
      <c:valAx>
        <c:axId val="268038240"/>
        <c:scaling>
          <c:orientation val="minMax"/>
          <c:max val="0.7000000000000000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106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Somewhat Happy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4AB-4651-A21F-CA749941FE10}"/>
              </c:ext>
            </c:extLst>
          </c:dPt>
          <c:dPt>
            <c:idx val="1"/>
            <c:invertIfNegative val="0"/>
            <c:bubble3D val="0"/>
            <c:spPr>
              <a:solidFill>
                <a:srgbClr val="FFB13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4AB-4651-A21F-CA749941FE1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4AB-4651-A21F-CA749941FE10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4AB-4651-A21F-CA749941FE10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4AB-4651-A21F-CA749941FE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Nonaccredited Programs</c:v>
                </c:pt>
                <c:pt idx="1">
                  <c:v>Accredited Programs</c:v>
                </c:pt>
                <c:pt idx="2">
                  <c:v>Total Employees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0.32</c:v>
                </c:pt>
                <c:pt idx="1">
                  <c:v>0.28999999999999998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4AB-4651-A21F-CA749941FE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Very Happy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84AB-4651-A21F-CA749941FE10}"/>
              </c:ext>
            </c:extLst>
          </c:dPt>
          <c:dPt>
            <c:idx val="1"/>
            <c:invertIfNegative val="0"/>
            <c:bubble3D val="0"/>
            <c:spPr>
              <a:solidFill>
                <a:srgbClr val="FD7A2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84AB-4651-A21F-CA749941FE10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84AB-4651-A21F-CA749941FE10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84AB-4651-A21F-CA749941FE10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84AB-4651-A21F-CA749941FE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Nonaccredited Programs</c:v>
                </c:pt>
                <c:pt idx="1">
                  <c:v>Accredited Programs</c:v>
                </c:pt>
                <c:pt idx="2">
                  <c:v>Total Employees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0.5</c:v>
                </c:pt>
                <c:pt idx="1">
                  <c:v>0.56999999999999995</c:v>
                </c:pt>
                <c:pt idx="2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84AB-4651-A21F-CA749941FE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9106848"/>
        <c:axId val="268038240"/>
      </c:barChart>
      <c:catAx>
        <c:axId val="269106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8038240"/>
        <c:crosses val="autoZero"/>
        <c:auto val="1"/>
        <c:lblAlgn val="ctr"/>
        <c:lblOffset val="100"/>
        <c:noMultiLvlLbl val="0"/>
      </c:catAx>
      <c:valAx>
        <c:axId val="268038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10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Somewhat Important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4AB-4651-A21F-CA749941FE10}"/>
              </c:ext>
            </c:extLst>
          </c:dPt>
          <c:dPt>
            <c:idx val="1"/>
            <c:invertIfNegative val="0"/>
            <c:bubble3D val="0"/>
            <c:spPr>
              <a:solidFill>
                <a:srgbClr val="FFB13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4AB-4651-A21F-CA749941FE1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4AB-4651-A21F-CA749941FE10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4AB-4651-A21F-CA749941FE10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4AB-4651-A21F-CA749941FE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Nonaccredited Programs</c:v>
                </c:pt>
                <c:pt idx="1">
                  <c:v>Accredited Programs</c:v>
                </c:pt>
                <c:pt idx="2">
                  <c:v>Total Employees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0.25</c:v>
                </c:pt>
                <c:pt idx="1">
                  <c:v>0.3</c:v>
                </c:pt>
                <c:pt idx="2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4AB-4651-A21F-CA749941FE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Extremely Important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84AB-4651-A21F-CA749941FE10}"/>
              </c:ext>
            </c:extLst>
          </c:dPt>
          <c:dPt>
            <c:idx val="1"/>
            <c:invertIfNegative val="0"/>
            <c:bubble3D val="0"/>
            <c:spPr>
              <a:solidFill>
                <a:srgbClr val="FD7A2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84AB-4651-A21F-CA749941FE10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84AB-4651-A21F-CA749941FE10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84AB-4651-A21F-CA749941FE10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84AB-4651-A21F-CA749941FE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Nonaccredited Programs</c:v>
                </c:pt>
                <c:pt idx="1">
                  <c:v>Accredited Programs</c:v>
                </c:pt>
                <c:pt idx="2">
                  <c:v>Total Employees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0.28999999999999998</c:v>
                </c:pt>
                <c:pt idx="1">
                  <c:v>0.37</c:v>
                </c:pt>
                <c:pt idx="2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84AB-4651-A21F-CA749941FE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9106848"/>
        <c:axId val="268038240"/>
      </c:barChart>
      <c:catAx>
        <c:axId val="269106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8038240"/>
        <c:crosses val="autoZero"/>
        <c:auto val="1"/>
        <c:lblAlgn val="ctr"/>
        <c:lblOffset val="100"/>
        <c:noMultiLvlLbl val="0"/>
      </c:catAx>
      <c:valAx>
        <c:axId val="268038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10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Ever Work in Auto Service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Ever Work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59-46C9-9EA1-B888DD995A3C}"/>
              </c:ext>
            </c:extLst>
          </c:dPt>
          <c:dPt>
            <c:idx val="1"/>
            <c:bubble3D val="0"/>
            <c:spPr>
              <a:solidFill>
                <a:srgbClr val="FD7A2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359-46C9-9EA1-B888DD995A3C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59-46C9-9EA1-B888DD995A3C}"/>
              </c:ext>
            </c:extLst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359-46C9-9EA1-B888DD995A3C}"/>
              </c:ext>
            </c:extLst>
          </c:dPt>
          <c:dLbls>
            <c:dLbl>
              <c:idx val="0"/>
              <c:layout>
                <c:manualLayout>
                  <c:x val="-9.181008340539866E-2"/>
                  <c:y val="-0.44665319191071495"/>
                </c:manualLayout>
              </c:layout>
              <c:tx>
                <c:rich>
                  <a:bodyPr/>
                  <a:lstStyle/>
                  <a:p>
                    <a:fld id="{444A6276-AE7D-4916-B873-BA94C046907D}" type="CATEGORYNAME">
                      <a:rPr lang="en-US" sz="1050" i="1" smtClean="0"/>
                      <a:pPr/>
                      <a:t>[CATEGORY NAME]</a:t>
                    </a:fld>
                    <a:r>
                      <a:rPr lang="en-US" i="1" baseline="0" dirty="0"/>
                      <a:t> </a:t>
                    </a:r>
                    <a:br>
                      <a:rPr lang="en-US" i="1" baseline="0" dirty="0"/>
                    </a:br>
                    <a:fld id="{D7194565-8B4D-432D-8638-05E042EB8525}" type="VALUE">
                      <a:rPr lang="en-US" b="1" i="1" baseline="0" smtClean="0"/>
                      <a:pPr/>
                      <a:t>[VALUE]</a:t>
                    </a:fld>
                    <a:endParaRPr lang="en-US" i="1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882295628217101"/>
                      <c:h val="0.1946970672671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359-46C9-9EA1-B888DD995A3C}"/>
                </c:ext>
              </c:extLst>
            </c:dLbl>
            <c:dLbl>
              <c:idx val="1"/>
              <c:layout>
                <c:manualLayout>
                  <c:x val="9.5761493548644105E-2"/>
                  <c:y val="-8.7064857476412252E-2"/>
                </c:manualLayout>
              </c:layout>
              <c:tx>
                <c:rich>
                  <a:bodyPr/>
                  <a:lstStyle/>
                  <a:p>
                    <a:fld id="{82AC7C21-B318-4B82-89E2-E0946845E188}" type="CATEGORYNAME">
                      <a:rPr lang="en-US" sz="1050" i="1" smtClean="0"/>
                      <a:pPr/>
                      <a:t>[CATEGORY NAME]</a:t>
                    </a:fld>
                    <a:br>
                      <a:rPr lang="en-US" baseline="0" dirty="0"/>
                    </a:br>
                    <a:fld id="{8936A03C-9D95-4870-91EF-414CA6DB0015}" type="VALUE">
                      <a:rPr lang="en-US" b="1" i="1" baseline="0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25724144603454"/>
                      <c:h val="0.1946970672671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359-46C9-9EA1-B888DD995A3C}"/>
                </c:ext>
              </c:extLst>
            </c:dLbl>
            <c:dLbl>
              <c:idx val="2"/>
              <c:layout>
                <c:manualLayout>
                  <c:x val="8.0373327491389451E-2"/>
                  <c:y val="0.14070248763659982"/>
                </c:manualLayout>
              </c:layout>
              <c:tx>
                <c:rich>
                  <a:bodyPr/>
                  <a:lstStyle/>
                  <a:p>
                    <a:fld id="{6C748A81-2C8F-49B8-ACF1-FD915F1CE616}" type="CATEGORYNAME">
                      <a:rPr lang="en-US" sz="1050" i="1" smtClean="0"/>
                      <a:pPr/>
                      <a:t>[CATEGORY NAME]</a:t>
                    </a:fld>
                    <a:br>
                      <a:rPr lang="en-US" baseline="0" dirty="0"/>
                    </a:br>
                    <a:fld id="{EFE7C014-F0A6-454D-86CB-655A57A5AA20}" type="VALUE">
                      <a:rPr lang="en-US" b="1" i="1" baseline="0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84786666047238"/>
                      <c:h val="0.1946970672671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359-46C9-9EA1-B888DD995A3C}"/>
                </c:ext>
              </c:extLst>
            </c:dLbl>
            <c:dLbl>
              <c:idx val="3"/>
              <c:layout>
                <c:manualLayout>
                  <c:x val="0.16226375609429672"/>
                  <c:y val="-3.5175621909149954E-2"/>
                </c:manualLayout>
              </c:layout>
              <c:tx>
                <c:rich>
                  <a:bodyPr/>
                  <a:lstStyle/>
                  <a:p>
                    <a:fld id="{B61D787F-9F1F-40BD-A73F-71B2859F869D}" type="CATEGORYNAME">
                      <a:rPr lang="en-US" sz="1050" i="1" smtClean="0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D2FE5685-895E-473E-B750-71CA0C1F9AC4}" type="VALUE">
                      <a:rPr lang="en-US" b="1" i="1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359-46C9-9EA1-B888DD995A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0.55000000000000004</c:v>
                </c:pt>
                <c:pt idx="1">
                  <c:v>0.41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59-46C9-9EA1-B888DD995A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5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Years Worked in Auto Service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Years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F7-4921-8B49-81635E5D781B}"/>
              </c:ext>
            </c:extLst>
          </c:dPt>
          <c:dPt>
            <c:idx val="1"/>
            <c:bubble3D val="0"/>
            <c:spPr>
              <a:solidFill>
                <a:srgbClr val="FD7A2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F7-4921-8B49-81635E5D781B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F7-4921-8B49-81635E5D781B}"/>
              </c:ext>
            </c:extLst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2F7-4921-8B49-81635E5D781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563-40F3-B64A-3BCA7FB7029A}"/>
              </c:ext>
            </c:extLst>
          </c:dPt>
          <c:dLbls>
            <c:dLbl>
              <c:idx val="0"/>
              <c:layout>
                <c:manualLayout>
                  <c:x val="2.1970795111009009E-2"/>
                  <c:y val="-0.15205735842158408"/>
                </c:manualLayout>
              </c:layout>
              <c:tx>
                <c:rich>
                  <a:bodyPr/>
                  <a:lstStyle/>
                  <a:p>
                    <a:fld id="{444A6276-AE7D-4916-B873-BA94C046907D}" type="CATEGORYNAME">
                      <a:rPr lang="en-US" sz="1050" i="1" smtClean="0"/>
                      <a:pPr/>
                      <a:t>[CATEGORY NAME]</a:t>
                    </a:fld>
                    <a:r>
                      <a:rPr lang="en-US" i="1" baseline="0" dirty="0"/>
                      <a:t> </a:t>
                    </a:r>
                    <a:br>
                      <a:rPr lang="en-US" i="1" baseline="0" dirty="0"/>
                    </a:br>
                    <a:fld id="{D7194565-8B4D-432D-8638-05E042EB8525}" type="VALUE">
                      <a:rPr lang="en-US" b="1" i="1" baseline="0" smtClean="0"/>
                      <a:pPr/>
                      <a:t>[VALUE]</a:t>
                    </a:fld>
                    <a:endParaRPr lang="en-US" i="1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1452584796254"/>
                      <c:h val="0.1946970672671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2F7-4921-8B49-81635E5D781B}"/>
                </c:ext>
              </c:extLst>
            </c:dLbl>
            <c:dLbl>
              <c:idx val="1"/>
              <c:layout>
                <c:manualLayout>
                  <c:x val="1.9388377458336725E-2"/>
                  <c:y val="-2.1091870692198075E-2"/>
                </c:manualLayout>
              </c:layout>
              <c:tx>
                <c:rich>
                  <a:bodyPr/>
                  <a:lstStyle/>
                  <a:p>
                    <a:fld id="{82AC7C21-B318-4B82-89E2-E0946845E188}" type="CATEGORYNAME">
                      <a:rPr lang="en-US" sz="1050" i="1" smtClean="0"/>
                      <a:pPr/>
                      <a:t>[CATEGORY NAME]</a:t>
                    </a:fld>
                    <a:br>
                      <a:rPr lang="en-US" baseline="0" dirty="0"/>
                    </a:br>
                    <a:fld id="{8936A03C-9D95-4870-91EF-414CA6DB0015}" type="VALUE">
                      <a:rPr lang="en-US" b="1" i="1" baseline="0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25724144603454"/>
                      <c:h val="0.1946970672671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2F7-4921-8B49-81635E5D781B}"/>
                </c:ext>
              </c:extLst>
            </c:dLbl>
            <c:dLbl>
              <c:idx val="2"/>
              <c:layout>
                <c:manualLayout>
                  <c:x val="0.12443020802122184"/>
                  <c:y val="5.3105148797035276E-2"/>
                </c:manualLayout>
              </c:layout>
              <c:tx>
                <c:rich>
                  <a:bodyPr/>
                  <a:lstStyle/>
                  <a:p>
                    <a:fld id="{6C748A81-2C8F-49B8-ACF1-FD915F1CE616}" type="CATEGORYNAME">
                      <a:rPr lang="en-US" sz="1050" i="1" smtClean="0"/>
                      <a:pPr/>
                      <a:t>[CATEGORY NAME]</a:t>
                    </a:fld>
                    <a:br>
                      <a:rPr lang="en-US" baseline="0" dirty="0"/>
                    </a:br>
                    <a:fld id="{EFE7C014-F0A6-454D-86CB-655A57A5AA20}" type="VALUE">
                      <a:rPr lang="en-US" b="1" i="1" baseline="0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84786666047238"/>
                      <c:h val="0.1946970672671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2F7-4921-8B49-81635E5D781B}"/>
                </c:ext>
              </c:extLst>
            </c:dLbl>
            <c:dLbl>
              <c:idx val="3"/>
              <c:layout>
                <c:manualLayout>
                  <c:x val="-6.1538173025818634E-2"/>
                  <c:y val="-1.6121973799276658E-16"/>
                </c:manualLayout>
              </c:layout>
              <c:tx>
                <c:rich>
                  <a:bodyPr/>
                  <a:lstStyle/>
                  <a:p>
                    <a:fld id="{B61D787F-9F1F-40BD-A73F-71B2859F869D}" type="CATEGORYNAME">
                      <a:rPr lang="en-US" sz="1050" i="1" smtClean="0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D2FE5685-895E-473E-B750-71CA0C1F9AC4}" type="VALUE">
                      <a:rPr lang="en-US" b="1" i="1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2F7-4921-8B49-81635E5D781B}"/>
                </c:ext>
              </c:extLst>
            </c:dLbl>
            <c:dLbl>
              <c:idx val="4"/>
              <c:layout>
                <c:manualLayout>
                  <c:x val="-8.3899697858413266E-2"/>
                  <c:y val="-0.18713361612317578"/>
                </c:manualLayout>
              </c:layout>
              <c:tx>
                <c:rich>
                  <a:bodyPr/>
                  <a:lstStyle/>
                  <a:p>
                    <a:fld id="{4E49B53A-4FBA-40E9-BD8E-0B31E4D908CC}" type="CATEGORYNAME">
                      <a:rPr lang="en-US" sz="1050" i="1"/>
                      <a:pPr/>
                      <a:t>[CATEGORY NAME]</a:t>
                    </a:fld>
                    <a:r>
                      <a:rPr lang="en-US" sz="1050" i="1" baseline="0" dirty="0"/>
                      <a:t>, </a:t>
                    </a:r>
                    <a:fld id="{8C501B97-9C36-4180-817E-94CEE8A24710}" type="VALUE">
                      <a:rPr lang="en-US" b="1" i="1" baseline="0"/>
                      <a:pPr/>
                      <a:t>[VALUE]</a:t>
                    </a:fld>
                    <a:endParaRPr lang="en-US" sz="1050" i="1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04273370581402"/>
                      <c:h val="0.134194997583407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563-40F3-B64A-3BCA7FB702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Less than 1 year</c:v>
                </c:pt>
                <c:pt idx="1">
                  <c:v>1 - 2 years</c:v>
                </c:pt>
                <c:pt idx="2">
                  <c:v>3 - 4 years</c:v>
                </c:pt>
                <c:pt idx="3">
                  <c:v>5 - 6 years</c:v>
                </c:pt>
                <c:pt idx="4">
                  <c:v>7 or more years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0.31</c:v>
                </c:pt>
                <c:pt idx="1">
                  <c:v>0.45</c:v>
                </c:pt>
                <c:pt idx="2">
                  <c:v>0.16</c:v>
                </c:pt>
                <c:pt idx="3">
                  <c:v>0.03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2F7-4921-8B49-81635E5D7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3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Somewhat Prepared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4B6-4BD3-8D67-7EA2FA21696A}"/>
              </c:ext>
            </c:extLst>
          </c:dPt>
          <c:dPt>
            <c:idx val="1"/>
            <c:invertIfNegative val="0"/>
            <c:bubble3D val="0"/>
            <c:spPr>
              <a:solidFill>
                <a:srgbClr val="FFB13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4B6-4BD3-8D67-7EA2FA21696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4B6-4BD3-8D67-7EA2FA21696A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4B6-4BD3-8D67-7EA2FA21696A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4B6-4BD3-8D67-7EA2FA2169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Nonaccredited Programs</c:v>
                </c:pt>
                <c:pt idx="1">
                  <c:v>Accredited Programs</c:v>
                </c:pt>
                <c:pt idx="2">
                  <c:v>Total Non-Employees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0.46</c:v>
                </c:pt>
                <c:pt idx="1">
                  <c:v>0.42</c:v>
                </c:pt>
                <c:pt idx="2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4B6-4BD3-8D67-7EA2FA2169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Extremely Well Prepared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34B6-4BD3-8D67-7EA2FA21696A}"/>
              </c:ext>
            </c:extLst>
          </c:dPt>
          <c:dPt>
            <c:idx val="1"/>
            <c:invertIfNegative val="0"/>
            <c:bubble3D val="0"/>
            <c:spPr>
              <a:solidFill>
                <a:srgbClr val="FD7A2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34B6-4BD3-8D67-7EA2FA21696A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34B6-4BD3-8D67-7EA2FA21696A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34B6-4BD3-8D67-7EA2FA21696A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34B6-4BD3-8D67-7EA2FA2169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Nonaccredited Programs</c:v>
                </c:pt>
                <c:pt idx="1">
                  <c:v>Accredited Programs</c:v>
                </c:pt>
                <c:pt idx="2">
                  <c:v>Total Non-Employees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0.4</c:v>
                </c:pt>
                <c:pt idx="1">
                  <c:v>0.48</c:v>
                </c:pt>
                <c:pt idx="2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34B6-4BD3-8D67-7EA2FA216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9106848"/>
        <c:axId val="268038240"/>
      </c:barChart>
      <c:catAx>
        <c:axId val="269106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8038240"/>
        <c:crosses val="autoZero"/>
        <c:auto val="1"/>
        <c:lblAlgn val="ctr"/>
        <c:lblOffset val="100"/>
        <c:noMultiLvlLbl val="0"/>
      </c:catAx>
      <c:valAx>
        <c:axId val="26803824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10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Educational Levels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Education Level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F7-4921-8B49-81635E5D781B}"/>
              </c:ext>
            </c:extLst>
          </c:dPt>
          <c:dPt>
            <c:idx val="1"/>
            <c:bubble3D val="0"/>
            <c:spPr>
              <a:solidFill>
                <a:srgbClr val="FD7A2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F7-4921-8B49-81635E5D781B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F7-4921-8B49-81635E5D781B}"/>
              </c:ext>
            </c:extLst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2F7-4921-8B49-81635E5D781B}"/>
              </c:ext>
            </c:extLst>
          </c:dPt>
          <c:dLbls>
            <c:dLbl>
              <c:idx val="0"/>
              <c:layout>
                <c:manualLayout>
                  <c:x val="-1.1264992534899293E-2"/>
                  <c:y val="2.0745653941123765E-2"/>
                </c:manualLayout>
              </c:layout>
              <c:tx>
                <c:rich>
                  <a:bodyPr/>
                  <a:lstStyle/>
                  <a:p>
                    <a:fld id="{444A6276-AE7D-4916-B873-BA94C046907D}" type="CATEGORYNAME">
                      <a:rPr lang="en-US" sz="1050" i="1" smtClean="0"/>
                      <a:pPr/>
                      <a:t>[CATEGORY NAME]</a:t>
                    </a:fld>
                    <a:r>
                      <a:rPr lang="en-US" i="1" baseline="0" dirty="0"/>
                      <a:t> </a:t>
                    </a:r>
                    <a:br>
                      <a:rPr lang="en-US" i="1" baseline="0" dirty="0"/>
                    </a:br>
                    <a:fld id="{D7194565-8B4D-432D-8638-05E042EB8525}" type="VALUE">
                      <a:rPr lang="en-US" b="1" i="1" baseline="0" smtClean="0"/>
                      <a:pPr/>
                      <a:t>[VALUE]</a:t>
                    </a:fld>
                    <a:endParaRPr lang="en-US" i="1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1452584796254"/>
                      <c:h val="0.1946970672671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2F7-4921-8B49-81635E5D781B}"/>
                </c:ext>
              </c:extLst>
            </c:dLbl>
            <c:dLbl>
              <c:idx val="1"/>
              <c:layout>
                <c:manualLayout>
                  <c:x val="4.3746385190672171E-2"/>
                  <c:y val="-2.7367395522171028E-2"/>
                </c:manualLayout>
              </c:layout>
              <c:tx>
                <c:rich>
                  <a:bodyPr/>
                  <a:lstStyle/>
                  <a:p>
                    <a:fld id="{82AC7C21-B318-4B82-89E2-E0946845E188}" type="CATEGORYNAME">
                      <a:rPr lang="en-US" sz="1050" i="1" smtClean="0"/>
                      <a:pPr/>
                      <a:t>[CATEGORY NAME]</a:t>
                    </a:fld>
                    <a:br>
                      <a:rPr lang="en-US" baseline="0" dirty="0"/>
                    </a:br>
                    <a:fld id="{8936A03C-9D95-4870-91EF-414CA6DB0015}" type="VALUE">
                      <a:rPr lang="en-US" b="1" i="1" baseline="0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25724144603454"/>
                      <c:h val="0.1946970672671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2F7-4921-8B49-81635E5D781B}"/>
                </c:ext>
              </c:extLst>
            </c:dLbl>
            <c:dLbl>
              <c:idx val="2"/>
              <c:layout>
                <c:manualLayout>
                  <c:x val="6.7594856645772236E-2"/>
                  <c:y val="-1.8928708431485784E-2"/>
                </c:manualLayout>
              </c:layout>
              <c:tx>
                <c:rich>
                  <a:bodyPr/>
                  <a:lstStyle/>
                  <a:p>
                    <a:fld id="{6C748A81-2C8F-49B8-ACF1-FD915F1CE616}" type="CATEGORYNAME">
                      <a:rPr lang="en-US" sz="1050" i="1" smtClean="0"/>
                      <a:pPr/>
                      <a:t>[CATEGORY NAME]</a:t>
                    </a:fld>
                    <a:br>
                      <a:rPr lang="en-US" baseline="0" dirty="0"/>
                    </a:br>
                    <a:fld id="{EFE7C014-F0A6-454D-86CB-655A57A5AA20}" type="VALUE">
                      <a:rPr lang="en-US" b="1" i="1" baseline="0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84786666047238"/>
                      <c:h val="0.1946970672671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2F7-4921-8B49-81635E5D781B}"/>
                </c:ext>
              </c:extLst>
            </c:dLbl>
            <c:dLbl>
              <c:idx val="3"/>
              <c:layout>
                <c:manualLayout>
                  <c:x val="-0.14144501163771481"/>
                  <c:y val="-1.6121973799276658E-16"/>
                </c:manualLayout>
              </c:layout>
              <c:tx>
                <c:rich>
                  <a:bodyPr/>
                  <a:lstStyle/>
                  <a:p>
                    <a:fld id="{B61D787F-9F1F-40BD-A73F-71B2859F869D}" type="CATEGORYNAME">
                      <a:rPr lang="en-US" sz="1050" i="1" smtClean="0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D2FE5685-895E-473E-B750-71CA0C1F9AC4}" type="VALUE">
                      <a:rPr lang="en-US" b="1" i="1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2F7-4921-8B49-81635E5D78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High School</c:v>
                </c:pt>
                <c:pt idx="1">
                  <c:v>2-yr College</c:v>
                </c:pt>
                <c:pt idx="2">
                  <c:v>Tech School</c:v>
                </c:pt>
                <c:pt idx="3">
                  <c:v>4-yr College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0.67</c:v>
                </c:pt>
                <c:pt idx="1">
                  <c:v>0.14000000000000001</c:v>
                </c:pt>
                <c:pt idx="2">
                  <c:v>0.12</c:v>
                </c:pt>
                <c:pt idx="3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2F7-4921-8B49-81635E5D7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5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Nonaccredited Programs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A5F-47AC-B5C5-1C94C24C1DF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A5F-47AC-B5C5-1C94C24C1DF9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A5F-47AC-B5C5-1C94C24C1DF9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A5F-47AC-B5C5-1C94C24C1DF9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A5F-47AC-B5C5-1C94C24C1D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Don't Know</c:v>
                </c:pt>
                <c:pt idx="1">
                  <c:v>None</c:v>
                </c:pt>
                <c:pt idx="2">
                  <c:v>Other Program</c:v>
                </c:pt>
                <c:pt idx="3">
                  <c:v>Apprenticeship</c:v>
                </c:pt>
                <c:pt idx="4">
                  <c:v>Internship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0.13</c:v>
                </c:pt>
                <c:pt idx="1">
                  <c:v>0.47</c:v>
                </c:pt>
                <c:pt idx="2">
                  <c:v>0.3</c:v>
                </c:pt>
                <c:pt idx="3">
                  <c:v>0.11</c:v>
                </c:pt>
                <c:pt idx="4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A5F-47AC-B5C5-1C94C24C1D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Accredited Programs</c:v>
                </c:pt>
              </c:strCache>
            </c:strRef>
          </c:tx>
          <c:spPr>
            <a:solidFill>
              <a:srgbClr val="FD7A2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D7A2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1A5F-47AC-B5C5-1C94C24C1DF9}"/>
              </c:ext>
            </c:extLst>
          </c:dPt>
          <c:dPt>
            <c:idx val="1"/>
            <c:invertIfNegative val="0"/>
            <c:bubble3D val="0"/>
            <c:spPr>
              <a:solidFill>
                <a:srgbClr val="FD7A2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1A5F-47AC-B5C5-1C94C24C1DF9}"/>
              </c:ext>
            </c:extLst>
          </c:dPt>
          <c:dPt>
            <c:idx val="2"/>
            <c:invertIfNegative val="0"/>
            <c:bubble3D val="0"/>
            <c:spPr>
              <a:solidFill>
                <a:srgbClr val="FD7A2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1A5F-47AC-B5C5-1C94C24C1DF9}"/>
              </c:ext>
            </c:extLst>
          </c:dPt>
          <c:dPt>
            <c:idx val="3"/>
            <c:invertIfNegative val="0"/>
            <c:bubble3D val="0"/>
            <c:spPr>
              <a:solidFill>
                <a:srgbClr val="FD7A2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1A5F-47AC-B5C5-1C94C24C1DF9}"/>
              </c:ext>
            </c:extLst>
          </c:dPt>
          <c:dPt>
            <c:idx val="4"/>
            <c:invertIfNegative val="0"/>
            <c:bubble3D val="0"/>
            <c:spPr>
              <a:solidFill>
                <a:srgbClr val="FD7A2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1A5F-47AC-B5C5-1C94C24C1D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Don't Know</c:v>
                </c:pt>
                <c:pt idx="1">
                  <c:v>None</c:v>
                </c:pt>
                <c:pt idx="2">
                  <c:v>Other Program</c:v>
                </c:pt>
                <c:pt idx="3">
                  <c:v>Apprenticeship</c:v>
                </c:pt>
                <c:pt idx="4">
                  <c:v>Internship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</c:v>
                </c:pt>
                <c:pt idx="1">
                  <c:v>0.42</c:v>
                </c:pt>
                <c:pt idx="2">
                  <c:v>0.35</c:v>
                </c:pt>
                <c:pt idx="3">
                  <c:v>0.17</c:v>
                </c:pt>
                <c:pt idx="4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1A5F-47AC-B5C5-1C94C24C1DF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 Non-Employees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Don't Know</c:v>
                </c:pt>
                <c:pt idx="1">
                  <c:v>None</c:v>
                </c:pt>
                <c:pt idx="2">
                  <c:v>Other Program</c:v>
                </c:pt>
                <c:pt idx="3">
                  <c:v>Apprenticeship</c:v>
                </c:pt>
                <c:pt idx="4">
                  <c:v>Internship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</c:v>
                </c:pt>
                <c:pt idx="1">
                  <c:v>0.43</c:v>
                </c:pt>
                <c:pt idx="2">
                  <c:v>0.34</c:v>
                </c:pt>
                <c:pt idx="3">
                  <c:v>0.16</c:v>
                </c:pt>
                <c:pt idx="4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A5F-47AC-B5C5-1C94C24C1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axId val="269106848"/>
        <c:axId val="268038240"/>
      </c:barChart>
      <c:catAx>
        <c:axId val="269106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8038240"/>
        <c:crosses val="autoZero"/>
        <c:auto val="1"/>
        <c:lblAlgn val="ctr"/>
        <c:lblOffset val="100"/>
        <c:noMultiLvlLbl val="0"/>
      </c:catAx>
      <c:valAx>
        <c:axId val="268038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10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Extremely Well Prepared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34B6-4BD3-8D67-7EA2FA21696A}"/>
              </c:ext>
            </c:extLst>
          </c:dPt>
          <c:dPt>
            <c:idx val="1"/>
            <c:invertIfNegative val="0"/>
            <c:bubble3D val="0"/>
            <c:spPr>
              <a:solidFill>
                <a:srgbClr val="FD7A2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34B6-4BD3-8D67-7EA2FA21696A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34B6-4BD3-8D67-7EA2FA21696A}"/>
              </c:ext>
            </c:extLst>
          </c:dPt>
          <c:dPt>
            <c:idx val="3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34B6-4BD3-8D67-7EA2FA21696A}"/>
              </c:ext>
            </c:extLst>
          </c:dPt>
          <c:dPt>
            <c:idx val="4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34B6-4BD3-8D67-7EA2FA21696A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7673E73F-676A-49C0-A847-1FA96AA51CD0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34B6-4BD3-8D67-7EA2FA2169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Total Employees</c:v>
                </c:pt>
                <c:pt idx="1">
                  <c:v>Accredited Programs</c:v>
                </c:pt>
                <c:pt idx="2">
                  <c:v>Nonaccredited Programs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0.47</c:v>
                </c:pt>
                <c:pt idx="1">
                  <c:v>0.49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34B6-4BD3-8D67-7EA2FA216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9106848"/>
        <c:axId val="268038240"/>
      </c:barChart>
      <c:catAx>
        <c:axId val="269106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8038240"/>
        <c:crosses val="autoZero"/>
        <c:auto val="1"/>
        <c:lblAlgn val="ctr"/>
        <c:lblOffset val="100"/>
        <c:noMultiLvlLbl val="0"/>
      </c:catAx>
      <c:valAx>
        <c:axId val="268038240"/>
        <c:scaling>
          <c:orientation val="minMax"/>
          <c:max val="0.7000000000000000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106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Probably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4AB-4651-A21F-CA749941FE10}"/>
              </c:ext>
            </c:extLst>
          </c:dPt>
          <c:dPt>
            <c:idx val="1"/>
            <c:invertIfNegative val="0"/>
            <c:bubble3D val="0"/>
            <c:spPr>
              <a:solidFill>
                <a:srgbClr val="FFB13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4AB-4651-A21F-CA749941FE1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4AB-4651-A21F-CA749941FE10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4AB-4651-A21F-CA749941FE10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4AB-4651-A21F-CA749941FE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Nonaccredited Programs</c:v>
                </c:pt>
                <c:pt idx="1">
                  <c:v>Accredited Programs</c:v>
                </c:pt>
                <c:pt idx="2">
                  <c:v>Total Students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0.33</c:v>
                </c:pt>
                <c:pt idx="1">
                  <c:v>0.31</c:v>
                </c:pt>
                <c:pt idx="2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4AB-4651-A21F-CA749941FE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Definitely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84AB-4651-A21F-CA749941FE10}"/>
              </c:ext>
            </c:extLst>
          </c:dPt>
          <c:dPt>
            <c:idx val="1"/>
            <c:invertIfNegative val="0"/>
            <c:bubble3D val="0"/>
            <c:spPr>
              <a:solidFill>
                <a:srgbClr val="FD7A2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84AB-4651-A21F-CA749941FE10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84AB-4651-A21F-CA749941FE10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84AB-4651-A21F-CA749941FE10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84AB-4651-A21F-CA749941FE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Nonaccredited Programs</c:v>
                </c:pt>
                <c:pt idx="1">
                  <c:v>Accredited Programs</c:v>
                </c:pt>
                <c:pt idx="2">
                  <c:v>Total Students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0.32</c:v>
                </c:pt>
                <c:pt idx="1">
                  <c:v>0.48</c:v>
                </c:pt>
                <c:pt idx="2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84AB-4651-A21F-CA749941FE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9106848"/>
        <c:axId val="268038240"/>
      </c:barChart>
      <c:catAx>
        <c:axId val="269106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8038240"/>
        <c:crosses val="autoZero"/>
        <c:auto val="1"/>
        <c:lblAlgn val="ctr"/>
        <c:lblOffset val="100"/>
        <c:noMultiLvlLbl val="0"/>
      </c:catAx>
      <c:valAx>
        <c:axId val="268038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10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Somewhat Prepared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4B6-4BD3-8D67-7EA2FA21696A}"/>
              </c:ext>
            </c:extLst>
          </c:dPt>
          <c:dPt>
            <c:idx val="1"/>
            <c:invertIfNegative val="0"/>
            <c:bubble3D val="0"/>
            <c:spPr>
              <a:solidFill>
                <a:srgbClr val="FFB13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4B6-4BD3-8D67-7EA2FA21696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4B6-4BD3-8D67-7EA2FA21696A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4B6-4BD3-8D67-7EA2FA21696A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4B6-4BD3-8D67-7EA2FA2169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Nonaccredited Programs</c:v>
                </c:pt>
                <c:pt idx="1">
                  <c:v>Accredited Programs</c:v>
                </c:pt>
                <c:pt idx="2">
                  <c:v>Total Students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</c:v>
                </c:pt>
                <c:pt idx="1">
                  <c:v>0.44</c:v>
                </c:pt>
                <c:pt idx="2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4B6-4BD3-8D67-7EA2FA2169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Extremely Well Prepared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34B6-4BD3-8D67-7EA2FA21696A}"/>
              </c:ext>
            </c:extLst>
          </c:dPt>
          <c:dPt>
            <c:idx val="1"/>
            <c:invertIfNegative val="0"/>
            <c:bubble3D val="0"/>
            <c:spPr>
              <a:solidFill>
                <a:srgbClr val="FD7A2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34B6-4BD3-8D67-7EA2FA21696A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34B6-4BD3-8D67-7EA2FA21696A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34B6-4BD3-8D67-7EA2FA21696A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34B6-4BD3-8D67-7EA2FA2169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Nonaccredited Programs</c:v>
                </c:pt>
                <c:pt idx="1">
                  <c:v>Accredited Programs</c:v>
                </c:pt>
                <c:pt idx="2">
                  <c:v>Total Students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0.3</c:v>
                </c:pt>
                <c:pt idx="1">
                  <c:v>0.5</c:v>
                </c:pt>
                <c:pt idx="2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34B6-4BD3-8D67-7EA2FA216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9106848"/>
        <c:axId val="268038240"/>
      </c:barChart>
      <c:catAx>
        <c:axId val="269106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8038240"/>
        <c:crosses val="autoZero"/>
        <c:auto val="1"/>
        <c:lblAlgn val="ctr"/>
        <c:lblOffset val="100"/>
        <c:noMultiLvlLbl val="0"/>
      </c:catAx>
      <c:valAx>
        <c:axId val="26803824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10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Nonaccredited Programs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A5F-47AC-B5C5-1C94C24C1DF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A5F-47AC-B5C5-1C94C24C1DF9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A5F-47AC-B5C5-1C94C24C1DF9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A5F-47AC-B5C5-1C94C24C1DF9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A5F-47AC-B5C5-1C94C24C1D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Don't Know</c:v>
                </c:pt>
                <c:pt idx="1">
                  <c:v>None</c:v>
                </c:pt>
                <c:pt idx="2">
                  <c:v>Other Program</c:v>
                </c:pt>
                <c:pt idx="3">
                  <c:v>Apprenticeship</c:v>
                </c:pt>
                <c:pt idx="4">
                  <c:v>Internship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</c:v>
                </c:pt>
                <c:pt idx="1">
                  <c:v>0.5</c:v>
                </c:pt>
                <c:pt idx="2">
                  <c:v>0.25</c:v>
                </c:pt>
                <c:pt idx="3">
                  <c:v>0.13</c:v>
                </c:pt>
                <c:pt idx="4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A5F-47AC-B5C5-1C94C24C1D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Accredited Programs</c:v>
                </c:pt>
              </c:strCache>
            </c:strRef>
          </c:tx>
          <c:spPr>
            <a:solidFill>
              <a:srgbClr val="FD7A2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D7A2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1A5F-47AC-B5C5-1C94C24C1DF9}"/>
              </c:ext>
            </c:extLst>
          </c:dPt>
          <c:dPt>
            <c:idx val="1"/>
            <c:invertIfNegative val="0"/>
            <c:bubble3D val="0"/>
            <c:spPr>
              <a:solidFill>
                <a:srgbClr val="FD7A2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1A5F-47AC-B5C5-1C94C24C1DF9}"/>
              </c:ext>
            </c:extLst>
          </c:dPt>
          <c:dPt>
            <c:idx val="2"/>
            <c:invertIfNegative val="0"/>
            <c:bubble3D val="0"/>
            <c:spPr>
              <a:solidFill>
                <a:srgbClr val="FD7A2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1A5F-47AC-B5C5-1C94C24C1DF9}"/>
              </c:ext>
            </c:extLst>
          </c:dPt>
          <c:dPt>
            <c:idx val="3"/>
            <c:invertIfNegative val="0"/>
            <c:bubble3D val="0"/>
            <c:spPr>
              <a:solidFill>
                <a:srgbClr val="FD7A2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1A5F-47AC-B5C5-1C94C24C1DF9}"/>
              </c:ext>
            </c:extLst>
          </c:dPt>
          <c:dPt>
            <c:idx val="4"/>
            <c:invertIfNegative val="0"/>
            <c:bubble3D val="0"/>
            <c:spPr>
              <a:solidFill>
                <a:srgbClr val="FD7A2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1A5F-47AC-B5C5-1C94C24C1D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Don't Know</c:v>
                </c:pt>
                <c:pt idx="1">
                  <c:v>None</c:v>
                </c:pt>
                <c:pt idx="2">
                  <c:v>Other Program</c:v>
                </c:pt>
                <c:pt idx="3">
                  <c:v>Apprenticeship</c:v>
                </c:pt>
                <c:pt idx="4">
                  <c:v>Internship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0.11</c:v>
                </c:pt>
                <c:pt idx="1">
                  <c:v>0.4</c:v>
                </c:pt>
                <c:pt idx="2">
                  <c:v>0.28999999999999998</c:v>
                </c:pt>
                <c:pt idx="3">
                  <c:v>0.17</c:v>
                </c:pt>
                <c:pt idx="4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1A5F-47AC-B5C5-1C94C24C1DF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 Students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Don't Know</c:v>
                </c:pt>
                <c:pt idx="1">
                  <c:v>None</c:v>
                </c:pt>
                <c:pt idx="2">
                  <c:v>Other Program</c:v>
                </c:pt>
                <c:pt idx="3">
                  <c:v>Apprenticeship</c:v>
                </c:pt>
                <c:pt idx="4">
                  <c:v>Internship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0.11</c:v>
                </c:pt>
                <c:pt idx="1">
                  <c:v>0.43</c:v>
                </c:pt>
                <c:pt idx="2">
                  <c:v>0.28000000000000003</c:v>
                </c:pt>
                <c:pt idx="3">
                  <c:v>0.16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A5F-47AC-B5C5-1C94C24C1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axId val="269106848"/>
        <c:axId val="268038240"/>
      </c:barChart>
      <c:catAx>
        <c:axId val="269106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8038240"/>
        <c:crosses val="autoZero"/>
        <c:auto val="1"/>
        <c:lblAlgn val="ctr"/>
        <c:lblOffset val="100"/>
        <c:noMultiLvlLbl val="0"/>
      </c:catAx>
      <c:valAx>
        <c:axId val="268038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10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Somewhat Happy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4AB-4651-A21F-CA749941FE10}"/>
              </c:ext>
            </c:extLst>
          </c:dPt>
          <c:dPt>
            <c:idx val="1"/>
            <c:invertIfNegative val="0"/>
            <c:bubble3D val="0"/>
            <c:spPr>
              <a:solidFill>
                <a:srgbClr val="FFB13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4AB-4651-A21F-CA749941FE1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4AB-4651-A21F-CA749941FE10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4AB-4651-A21F-CA749941FE10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4AB-4651-A21F-CA749941FE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Nonaccredited Programs</c:v>
                </c:pt>
                <c:pt idx="1">
                  <c:v>Accredited Programs</c:v>
                </c:pt>
                <c:pt idx="2">
                  <c:v>Total Students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0.32</c:v>
                </c:pt>
                <c:pt idx="1">
                  <c:v>0.28000000000000003</c:v>
                </c:pt>
                <c:pt idx="2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4AB-4651-A21F-CA749941FE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Very Happy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84AB-4651-A21F-CA749941FE10}"/>
              </c:ext>
            </c:extLst>
          </c:dPt>
          <c:dPt>
            <c:idx val="1"/>
            <c:invertIfNegative val="0"/>
            <c:bubble3D val="0"/>
            <c:spPr>
              <a:solidFill>
                <a:srgbClr val="FD7A2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84AB-4651-A21F-CA749941FE10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84AB-4651-A21F-CA749941FE10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84AB-4651-A21F-CA749941FE10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84AB-4651-A21F-CA749941FE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Nonaccredited Programs</c:v>
                </c:pt>
                <c:pt idx="1">
                  <c:v>Accredited Programs</c:v>
                </c:pt>
                <c:pt idx="2">
                  <c:v>Total Students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0.59</c:v>
                </c:pt>
                <c:pt idx="1">
                  <c:v>0.67</c:v>
                </c:pt>
                <c:pt idx="2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84AB-4651-A21F-CA749941FE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9106848"/>
        <c:axId val="268038240"/>
      </c:barChart>
      <c:catAx>
        <c:axId val="269106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8038240"/>
        <c:crosses val="autoZero"/>
        <c:auto val="1"/>
        <c:lblAlgn val="ctr"/>
        <c:lblOffset val="100"/>
        <c:noMultiLvlLbl val="0"/>
      </c:catAx>
      <c:valAx>
        <c:axId val="268038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10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Schools Offer Testing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School Offers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59-46C9-9EA1-B888DD995A3C}"/>
              </c:ext>
            </c:extLst>
          </c:dPt>
          <c:dPt>
            <c:idx val="1"/>
            <c:bubble3D val="0"/>
            <c:spPr>
              <a:solidFill>
                <a:srgbClr val="FD7A2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359-46C9-9EA1-B888DD995A3C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59-46C9-9EA1-B888DD995A3C}"/>
              </c:ext>
            </c:extLst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359-46C9-9EA1-B888DD995A3C}"/>
              </c:ext>
            </c:extLst>
          </c:dPt>
          <c:dLbls>
            <c:dLbl>
              <c:idx val="0"/>
              <c:layout>
                <c:manualLayout>
                  <c:x val="-3.3558856234904111E-3"/>
                  <c:y val="-0.13028274829626738"/>
                </c:manualLayout>
              </c:layout>
              <c:tx>
                <c:rich>
                  <a:bodyPr/>
                  <a:lstStyle/>
                  <a:p>
                    <a:fld id="{444A6276-AE7D-4916-B873-BA94C046907D}" type="CATEGORYNAME">
                      <a:rPr lang="en-US" sz="1050" i="1" smtClean="0"/>
                      <a:pPr/>
                      <a:t>[CATEGORY NAME]</a:t>
                    </a:fld>
                    <a:r>
                      <a:rPr lang="en-US" i="1" baseline="0" dirty="0"/>
                      <a:t> </a:t>
                    </a:r>
                    <a:br>
                      <a:rPr lang="en-US" i="1" baseline="0" dirty="0"/>
                    </a:br>
                    <a:fld id="{D7194565-8B4D-432D-8638-05E042EB8525}" type="VALUE">
                      <a:rPr lang="en-US" b="1" i="1" baseline="0" smtClean="0"/>
                      <a:pPr/>
                      <a:t>[VALUE]</a:t>
                    </a:fld>
                    <a:endParaRPr lang="en-US" i="1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76807340732085"/>
                      <c:h val="0.1946970672671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359-46C9-9EA1-B888DD995A3C}"/>
                </c:ext>
              </c:extLst>
            </c:dLbl>
            <c:dLbl>
              <c:idx val="1"/>
              <c:layout>
                <c:manualLayout>
                  <c:x val="9.4725585625749231E-2"/>
                  <c:y val="-0.14932501582210547"/>
                </c:manualLayout>
              </c:layout>
              <c:tx>
                <c:rich>
                  <a:bodyPr/>
                  <a:lstStyle/>
                  <a:p>
                    <a:fld id="{82AC7C21-B318-4B82-89E2-E0946845E188}" type="CATEGORYNAME">
                      <a:rPr lang="en-US" sz="1050" i="1" smtClean="0"/>
                      <a:pPr/>
                      <a:t>[CATEGORY NAME]</a:t>
                    </a:fld>
                    <a:br>
                      <a:rPr lang="en-US" baseline="0" dirty="0"/>
                    </a:br>
                    <a:fld id="{8936A03C-9D95-4870-91EF-414CA6DB0015}" type="VALUE">
                      <a:rPr lang="en-US" b="1" i="1" baseline="0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7154447669921"/>
                      <c:h val="0.1946970672671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359-46C9-9EA1-B888DD995A3C}"/>
                </c:ext>
              </c:extLst>
            </c:dLbl>
            <c:dLbl>
              <c:idx val="2"/>
              <c:layout>
                <c:manualLayout>
                  <c:x val="7.0367577893413788E-2"/>
                  <c:y val="6.7017176505454303E-3"/>
                </c:manualLayout>
              </c:layout>
              <c:tx>
                <c:rich>
                  <a:bodyPr/>
                  <a:lstStyle/>
                  <a:p>
                    <a:fld id="{6C748A81-2C8F-49B8-ACF1-FD915F1CE616}" type="CATEGORYNAME">
                      <a:rPr lang="en-US" sz="1050" i="1" smtClean="0"/>
                      <a:pPr/>
                      <a:t>[CATEGORY NAME]</a:t>
                    </a:fld>
                    <a:br>
                      <a:rPr lang="en-US" baseline="0" dirty="0"/>
                    </a:br>
                    <a:fld id="{EFE7C014-F0A6-454D-86CB-655A57A5AA20}" type="VALUE">
                      <a:rPr lang="en-US" b="1" i="1" baseline="0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84786666047238"/>
                      <c:h val="0.1946970672671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359-46C9-9EA1-B888DD995A3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61D787F-9F1F-40BD-A73F-71B2859F869D}" type="CATEGORYNAME">
                      <a:rPr lang="en-US" sz="1050" i="1" smtClean="0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D2FE5685-895E-473E-B750-71CA0C1F9AC4}" type="VALUE">
                      <a:rPr lang="en-US" b="1" i="1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359-46C9-9EA1-B888DD995A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0.82</c:v>
                </c:pt>
                <c:pt idx="1">
                  <c:v>0.05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59-46C9-9EA1-B888DD995A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6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Students Said They Passed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Student Passed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F7-4921-8B49-81635E5D781B}"/>
              </c:ext>
            </c:extLst>
          </c:dPt>
          <c:dPt>
            <c:idx val="1"/>
            <c:bubble3D val="0"/>
            <c:spPr>
              <a:solidFill>
                <a:srgbClr val="FD7A2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F7-4921-8B49-81635E5D781B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F7-4921-8B49-81635E5D781B}"/>
              </c:ext>
            </c:extLst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2F7-4921-8B49-81635E5D781B}"/>
              </c:ext>
            </c:extLst>
          </c:dPt>
          <c:dLbls>
            <c:dLbl>
              <c:idx val="0"/>
              <c:layout>
                <c:manualLayout>
                  <c:x val="-2.5808619793875422E-2"/>
                  <c:y val="-0.34817079841737397"/>
                </c:manualLayout>
              </c:layout>
              <c:tx>
                <c:rich>
                  <a:bodyPr/>
                  <a:lstStyle/>
                  <a:p>
                    <a:fld id="{444A6276-AE7D-4916-B873-BA94C046907D}" type="CATEGORYNAME">
                      <a:rPr lang="en-US" sz="1050" i="1" smtClean="0"/>
                      <a:pPr/>
                      <a:t>[CATEGORY NAME]</a:t>
                    </a:fld>
                    <a:r>
                      <a:rPr lang="en-US" i="1" baseline="0" dirty="0"/>
                      <a:t> </a:t>
                    </a:r>
                    <a:br>
                      <a:rPr lang="en-US" i="1" baseline="0" dirty="0"/>
                    </a:br>
                    <a:fld id="{D7194565-8B4D-432D-8638-05E042EB8525}" type="VALUE">
                      <a:rPr lang="en-US" b="1" i="1" baseline="0" smtClean="0"/>
                      <a:pPr/>
                      <a:t>[VALUE]</a:t>
                    </a:fld>
                    <a:endParaRPr lang="en-US" i="1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882295628217101"/>
                      <c:h val="0.1946970672671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2F7-4921-8B49-81635E5D781B}"/>
                </c:ext>
              </c:extLst>
            </c:dLbl>
            <c:dLbl>
              <c:idx val="1"/>
              <c:layout>
                <c:manualLayout>
                  <c:x val="9.8785360134103301E-2"/>
                  <c:y val="-9.8935591220497138E-2"/>
                </c:manualLayout>
              </c:layout>
              <c:tx>
                <c:rich>
                  <a:bodyPr/>
                  <a:lstStyle/>
                  <a:p>
                    <a:fld id="{82AC7C21-B318-4B82-89E2-E0946845E188}" type="CATEGORYNAME">
                      <a:rPr lang="en-US" sz="1050" i="1" smtClean="0"/>
                      <a:pPr/>
                      <a:t>[CATEGORY NAME]</a:t>
                    </a:fld>
                    <a:br>
                      <a:rPr lang="en-US" baseline="0" dirty="0"/>
                    </a:br>
                    <a:fld id="{8936A03C-9D95-4870-91EF-414CA6DB0015}" type="VALUE">
                      <a:rPr lang="en-US" b="1" i="1" baseline="0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418321824902789"/>
                      <c:h val="0.1946970672671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2F7-4921-8B49-81635E5D781B}"/>
                </c:ext>
              </c:extLst>
            </c:dLbl>
            <c:dLbl>
              <c:idx val="2"/>
              <c:layout>
                <c:manualLayout>
                  <c:x val="4.8716015464671088E-2"/>
                  <c:y val="0.11046807119878242"/>
                </c:manualLayout>
              </c:layout>
              <c:tx>
                <c:rich>
                  <a:bodyPr/>
                  <a:lstStyle/>
                  <a:p>
                    <a:fld id="{6C748A81-2C8F-49B8-ACF1-FD915F1CE616}" type="CATEGORYNAME">
                      <a:rPr lang="en-US" sz="1050" i="1" smtClean="0"/>
                      <a:pPr/>
                      <a:t>[CATEGORY NAME]</a:t>
                    </a:fld>
                    <a:br>
                      <a:rPr lang="en-US" baseline="0" dirty="0"/>
                    </a:br>
                    <a:fld id="{EFE7C014-F0A6-454D-86CB-655A57A5AA20}" type="VALUE">
                      <a:rPr lang="en-US" b="1" i="1" baseline="0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84786666047238"/>
                      <c:h val="0.1946970672671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2F7-4921-8B49-81635E5D781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61D787F-9F1F-40BD-A73F-71B2859F869D}" type="CATEGORYNAME">
                      <a:rPr lang="en-US" sz="1050" i="1" smtClean="0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D2FE5685-895E-473E-B750-71CA0C1F9AC4}" type="VALUE">
                      <a:rPr lang="en-US" b="1" i="1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2F7-4921-8B49-81635E5D78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0.77</c:v>
                </c:pt>
                <c:pt idx="1">
                  <c:v>0.14000000000000001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2F7-4921-8B49-81635E5D7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6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Somewhat Important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4AB-4651-A21F-CA749941FE10}"/>
              </c:ext>
            </c:extLst>
          </c:dPt>
          <c:dPt>
            <c:idx val="1"/>
            <c:invertIfNegative val="0"/>
            <c:bubble3D val="0"/>
            <c:spPr>
              <a:solidFill>
                <a:srgbClr val="FFB13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4AB-4651-A21F-CA749941FE1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4AB-4651-A21F-CA749941FE10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4AB-4651-A21F-CA749941FE10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4AB-4651-A21F-CA749941FE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Nonaccredited Programs</c:v>
                </c:pt>
                <c:pt idx="1">
                  <c:v>Accredited Programs</c:v>
                </c:pt>
                <c:pt idx="2">
                  <c:v>Total Students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0.31</c:v>
                </c:pt>
                <c:pt idx="1">
                  <c:v>0.3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4AB-4651-A21F-CA749941FE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Extremely Important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84AB-4651-A21F-CA749941FE10}"/>
              </c:ext>
            </c:extLst>
          </c:dPt>
          <c:dPt>
            <c:idx val="1"/>
            <c:invertIfNegative val="0"/>
            <c:bubble3D val="0"/>
            <c:spPr>
              <a:solidFill>
                <a:srgbClr val="FD7A2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84AB-4651-A21F-CA749941FE10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84AB-4651-A21F-CA749941FE10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84AB-4651-A21F-CA749941FE10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84AB-4651-A21F-CA749941FE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Nonaccredited Programs</c:v>
                </c:pt>
                <c:pt idx="1">
                  <c:v>Accredited Programs</c:v>
                </c:pt>
                <c:pt idx="2">
                  <c:v>Total Students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0.39</c:v>
                </c:pt>
                <c:pt idx="1">
                  <c:v>0.55000000000000004</c:v>
                </c:pt>
                <c:pt idx="2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84AB-4651-A21F-CA749941FE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9106848"/>
        <c:axId val="268038240"/>
      </c:barChart>
      <c:catAx>
        <c:axId val="269106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8038240"/>
        <c:crosses val="autoZero"/>
        <c:auto val="1"/>
        <c:lblAlgn val="ctr"/>
        <c:lblOffset val="100"/>
        <c:noMultiLvlLbl val="0"/>
      </c:catAx>
      <c:valAx>
        <c:axId val="268038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10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AE46E2-C9F1-4523-A8A2-72454DBE1E6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AB0287-7305-467E-A442-BA7B0F565B47}">
      <dgm:prSet phldrT="[Text]" custT="1"/>
      <dgm:spPr/>
      <dgm:t>
        <a:bodyPr/>
        <a:lstStyle/>
        <a:p>
          <a:r>
            <a:rPr lang="en-US" sz="1600" b="1" dirty="0"/>
            <a:t>100 students</a:t>
          </a:r>
        </a:p>
      </dgm:t>
    </dgm:pt>
    <dgm:pt modelId="{DC29928B-866B-46A4-B39E-61861EB23327}" type="parTrans" cxnId="{4D1BD5EF-15CB-403A-9012-E87167A054E4}">
      <dgm:prSet/>
      <dgm:spPr/>
      <dgm:t>
        <a:bodyPr/>
        <a:lstStyle/>
        <a:p>
          <a:endParaRPr lang="en-US"/>
        </a:p>
      </dgm:t>
    </dgm:pt>
    <dgm:pt modelId="{BEFA30CF-0668-47DD-B60E-DCF329E64D5D}" type="sibTrans" cxnId="{4D1BD5EF-15CB-403A-9012-E87167A054E4}">
      <dgm:prSet/>
      <dgm:spPr/>
      <dgm:t>
        <a:bodyPr/>
        <a:lstStyle/>
        <a:p>
          <a:endParaRPr lang="en-US"/>
        </a:p>
      </dgm:t>
    </dgm:pt>
    <dgm:pt modelId="{E7F3EADD-285D-464D-9F7B-89E7B6AB7265}">
      <dgm:prSet phldrT="[Text]" custT="1"/>
      <dgm:spPr/>
      <dgm:t>
        <a:bodyPr/>
        <a:lstStyle/>
        <a:p>
          <a:r>
            <a:rPr lang="en-US" sz="1600" b="1" dirty="0"/>
            <a:t>20 pursue another career</a:t>
          </a:r>
        </a:p>
      </dgm:t>
    </dgm:pt>
    <dgm:pt modelId="{039E96DD-B2F7-4E7E-8D55-9B0CBBD18157}" type="parTrans" cxnId="{57FB76C4-20F7-4EE2-9C13-85D339F38753}">
      <dgm:prSet/>
      <dgm:spPr/>
      <dgm:t>
        <a:bodyPr/>
        <a:lstStyle/>
        <a:p>
          <a:endParaRPr lang="en-US"/>
        </a:p>
      </dgm:t>
    </dgm:pt>
    <dgm:pt modelId="{965AD08C-7004-49F4-9ECE-0F56E7EBF6B0}" type="sibTrans" cxnId="{57FB76C4-20F7-4EE2-9C13-85D339F38753}">
      <dgm:prSet/>
      <dgm:spPr/>
      <dgm:t>
        <a:bodyPr/>
        <a:lstStyle/>
        <a:p>
          <a:endParaRPr lang="en-US"/>
        </a:p>
      </dgm:t>
    </dgm:pt>
    <dgm:pt modelId="{E90AC0F5-A0CC-4D7B-A199-FBD4D4C8D070}">
      <dgm:prSet phldrT="[Text]" custT="1"/>
      <dgm:spPr/>
      <dgm:t>
        <a:bodyPr/>
        <a:lstStyle/>
        <a:p>
          <a:r>
            <a:rPr lang="en-US" sz="1600" b="1" dirty="0"/>
            <a:t>80 enter the industry</a:t>
          </a:r>
        </a:p>
      </dgm:t>
    </dgm:pt>
    <dgm:pt modelId="{DF32FC19-796F-43AA-8B45-ECBFA6374E6C}" type="parTrans" cxnId="{26404F42-644A-4241-9DD8-40D7861BB522}">
      <dgm:prSet/>
      <dgm:spPr/>
      <dgm:t>
        <a:bodyPr/>
        <a:lstStyle/>
        <a:p>
          <a:endParaRPr lang="en-US"/>
        </a:p>
      </dgm:t>
    </dgm:pt>
    <dgm:pt modelId="{A4B1E8DD-7E78-4ACC-8EFD-C023D2A15CFC}" type="sibTrans" cxnId="{26404F42-644A-4241-9DD8-40D7861BB522}">
      <dgm:prSet/>
      <dgm:spPr/>
      <dgm:t>
        <a:bodyPr/>
        <a:lstStyle/>
        <a:p>
          <a:endParaRPr lang="en-US"/>
        </a:p>
      </dgm:t>
    </dgm:pt>
    <dgm:pt modelId="{5849CF64-28A4-43EB-A20E-21890338ED62}">
      <dgm:prSet phldrT="[Text]" custT="1"/>
      <dgm:spPr/>
      <dgm:t>
        <a:bodyPr/>
        <a:lstStyle/>
        <a:p>
          <a:r>
            <a:rPr lang="en-US" sz="1600" b="1" dirty="0"/>
            <a:t>21 leave within 2 years</a:t>
          </a:r>
        </a:p>
      </dgm:t>
    </dgm:pt>
    <dgm:pt modelId="{AD3F0B65-FE33-426D-91A9-D94EC3D3791B}" type="parTrans" cxnId="{228BE52F-A8FB-40C6-B3E3-8912ED51ED01}">
      <dgm:prSet/>
      <dgm:spPr/>
      <dgm:t>
        <a:bodyPr/>
        <a:lstStyle/>
        <a:p>
          <a:endParaRPr lang="en-US"/>
        </a:p>
      </dgm:t>
    </dgm:pt>
    <dgm:pt modelId="{31F4124D-E461-4B24-A203-4FEB85038D25}" type="sibTrans" cxnId="{228BE52F-A8FB-40C6-B3E3-8912ED51ED01}">
      <dgm:prSet/>
      <dgm:spPr/>
      <dgm:t>
        <a:bodyPr/>
        <a:lstStyle/>
        <a:p>
          <a:endParaRPr lang="en-US"/>
        </a:p>
      </dgm:t>
    </dgm:pt>
    <dgm:pt modelId="{73565765-E119-4932-8B47-1A50B316A106}">
      <dgm:prSet phldrT="[Text]" custT="1"/>
      <dgm:spPr/>
      <dgm:t>
        <a:bodyPr/>
        <a:lstStyle/>
        <a:p>
          <a:r>
            <a:rPr lang="en-US" sz="1600" b="1" dirty="0"/>
            <a:t>59 remain after 2 years</a:t>
          </a:r>
        </a:p>
      </dgm:t>
    </dgm:pt>
    <dgm:pt modelId="{06D77196-17FA-492C-A782-731F9F4F8A01}" type="parTrans" cxnId="{5F04E880-400F-458F-B660-516B1C27DFB5}">
      <dgm:prSet/>
      <dgm:spPr/>
      <dgm:t>
        <a:bodyPr/>
        <a:lstStyle/>
        <a:p>
          <a:endParaRPr lang="en-US"/>
        </a:p>
      </dgm:t>
    </dgm:pt>
    <dgm:pt modelId="{186A7D7A-1FAC-4C0C-8F23-671617DF4DBD}" type="sibTrans" cxnId="{5F04E880-400F-458F-B660-516B1C27DFB5}">
      <dgm:prSet/>
      <dgm:spPr/>
      <dgm:t>
        <a:bodyPr/>
        <a:lstStyle/>
        <a:p>
          <a:endParaRPr lang="en-US"/>
        </a:p>
      </dgm:t>
    </dgm:pt>
    <dgm:pt modelId="{FE7DBA98-37BB-4426-9C5F-62B007F8E7DE}" type="pres">
      <dgm:prSet presAssocID="{1CAE46E2-C9F1-4523-A8A2-72454DBE1E63}" presName="compositeShape" presStyleCnt="0">
        <dgm:presLayoutVars>
          <dgm:dir/>
          <dgm:resizeHandles/>
        </dgm:presLayoutVars>
      </dgm:prSet>
      <dgm:spPr/>
    </dgm:pt>
    <dgm:pt modelId="{1B511FA1-F97C-4208-A51F-4F49816755AA}" type="pres">
      <dgm:prSet presAssocID="{1CAE46E2-C9F1-4523-A8A2-72454DBE1E63}" presName="pyramid" presStyleLbl="node1" presStyleIdx="0" presStyleCnt="1" custAng="10800000" custScaleX="134547" custLinFactNeighborX="-7556"/>
      <dgm:spPr/>
    </dgm:pt>
    <dgm:pt modelId="{E7C02406-352E-45CE-BF24-82E18DE2BD7F}" type="pres">
      <dgm:prSet presAssocID="{1CAE46E2-C9F1-4523-A8A2-72454DBE1E63}" presName="theList" presStyleCnt="0"/>
      <dgm:spPr/>
    </dgm:pt>
    <dgm:pt modelId="{3D0D9D8B-474F-4F1F-9A4C-97B0581A1603}" type="pres">
      <dgm:prSet presAssocID="{8AAB0287-7305-467E-A442-BA7B0F565B47}" presName="aNode" presStyleLbl="fgAcc1" presStyleIdx="0" presStyleCnt="5" custScaleX="116285" custScaleY="160377" custLinFactY="-37625" custLinFactNeighborX="-3751" custLinFactNeighborY="-100000">
        <dgm:presLayoutVars>
          <dgm:bulletEnabled val="1"/>
        </dgm:presLayoutVars>
      </dgm:prSet>
      <dgm:spPr/>
    </dgm:pt>
    <dgm:pt modelId="{5E449767-41DE-4BAF-8F6F-E337CDCAFE60}" type="pres">
      <dgm:prSet presAssocID="{8AAB0287-7305-467E-A442-BA7B0F565B47}" presName="aSpace" presStyleCnt="0"/>
      <dgm:spPr/>
    </dgm:pt>
    <dgm:pt modelId="{17F67899-4EEF-4336-9292-2F37359A0ADF}" type="pres">
      <dgm:prSet presAssocID="{E7F3EADD-285D-464D-9F7B-89E7B6AB7265}" presName="aNode" presStyleLbl="fgAcc1" presStyleIdx="1" presStyleCnt="5" custScaleX="116285" custScaleY="160377" custLinFactY="-35293" custLinFactNeighborX="25498" custLinFactNeighborY="-100000">
        <dgm:presLayoutVars>
          <dgm:bulletEnabled val="1"/>
        </dgm:presLayoutVars>
      </dgm:prSet>
      <dgm:spPr/>
    </dgm:pt>
    <dgm:pt modelId="{649E154A-657D-43CA-B77F-17ED31E027D1}" type="pres">
      <dgm:prSet presAssocID="{E7F3EADD-285D-464D-9F7B-89E7B6AB7265}" presName="aSpace" presStyleCnt="0"/>
      <dgm:spPr/>
    </dgm:pt>
    <dgm:pt modelId="{4ACDF3AB-7C21-4FB5-B86D-B4ED8401C4CE}" type="pres">
      <dgm:prSet presAssocID="{E90AC0F5-A0CC-4D7B-A199-FBD4D4C8D070}" presName="aNode" presStyleLbl="fgAcc1" presStyleIdx="2" presStyleCnt="5" custScaleX="116285" custScaleY="160377" custLinFactY="-37625" custLinFactNeighborX="-3751" custLinFactNeighborY="-100000">
        <dgm:presLayoutVars>
          <dgm:bulletEnabled val="1"/>
        </dgm:presLayoutVars>
      </dgm:prSet>
      <dgm:spPr/>
    </dgm:pt>
    <dgm:pt modelId="{7D8678AF-9112-4F01-8E9F-AF1C20618683}" type="pres">
      <dgm:prSet presAssocID="{E90AC0F5-A0CC-4D7B-A199-FBD4D4C8D070}" presName="aSpace" presStyleCnt="0"/>
      <dgm:spPr/>
    </dgm:pt>
    <dgm:pt modelId="{DA113197-18D5-4709-A337-C2133CAA50B4}" type="pres">
      <dgm:prSet presAssocID="{5849CF64-28A4-43EB-A20E-21890338ED62}" presName="aNode" presStyleLbl="fgAcc1" presStyleIdx="3" presStyleCnt="5" custScaleX="116285" custScaleY="160377" custLinFactY="-39958" custLinFactNeighborX="25498" custLinFactNeighborY="-100000">
        <dgm:presLayoutVars>
          <dgm:bulletEnabled val="1"/>
        </dgm:presLayoutVars>
      </dgm:prSet>
      <dgm:spPr/>
    </dgm:pt>
    <dgm:pt modelId="{26D8EE78-1BFC-480F-A8AD-576C8EF44717}" type="pres">
      <dgm:prSet presAssocID="{5849CF64-28A4-43EB-A20E-21890338ED62}" presName="aSpace" presStyleCnt="0"/>
      <dgm:spPr/>
    </dgm:pt>
    <dgm:pt modelId="{1F8E9AB3-7ABE-483E-A2A2-18DDFE45D4EC}" type="pres">
      <dgm:prSet presAssocID="{73565765-E119-4932-8B47-1A50B316A106}" presName="aNode" presStyleLbl="fgAcc1" presStyleIdx="4" presStyleCnt="5" custScaleX="116285" custScaleY="160377" custLinFactY="-37625" custLinFactNeighborX="-3751" custLinFactNeighborY="-100000">
        <dgm:presLayoutVars>
          <dgm:bulletEnabled val="1"/>
        </dgm:presLayoutVars>
      </dgm:prSet>
      <dgm:spPr/>
    </dgm:pt>
    <dgm:pt modelId="{B04B1BF4-538D-489D-9EB6-62524BFAE778}" type="pres">
      <dgm:prSet presAssocID="{73565765-E119-4932-8B47-1A50B316A106}" presName="aSpace" presStyleCnt="0"/>
      <dgm:spPr/>
    </dgm:pt>
  </dgm:ptLst>
  <dgm:cxnLst>
    <dgm:cxn modelId="{66372F07-8955-48A3-A647-D5A33AE50379}" type="presOf" srcId="{1CAE46E2-C9F1-4523-A8A2-72454DBE1E63}" destId="{FE7DBA98-37BB-4426-9C5F-62B007F8E7DE}" srcOrd="0" destOrd="0" presId="urn:microsoft.com/office/officeart/2005/8/layout/pyramid2"/>
    <dgm:cxn modelId="{7B02D007-CBE7-423F-8413-F4BAA921DB21}" type="presOf" srcId="{E7F3EADD-285D-464D-9F7B-89E7B6AB7265}" destId="{17F67899-4EEF-4336-9292-2F37359A0ADF}" srcOrd="0" destOrd="0" presId="urn:microsoft.com/office/officeart/2005/8/layout/pyramid2"/>
    <dgm:cxn modelId="{616E6011-8382-4001-809F-FA39EFA67319}" type="presOf" srcId="{5849CF64-28A4-43EB-A20E-21890338ED62}" destId="{DA113197-18D5-4709-A337-C2133CAA50B4}" srcOrd="0" destOrd="0" presId="urn:microsoft.com/office/officeart/2005/8/layout/pyramid2"/>
    <dgm:cxn modelId="{228BE52F-A8FB-40C6-B3E3-8912ED51ED01}" srcId="{1CAE46E2-C9F1-4523-A8A2-72454DBE1E63}" destId="{5849CF64-28A4-43EB-A20E-21890338ED62}" srcOrd="3" destOrd="0" parTransId="{AD3F0B65-FE33-426D-91A9-D94EC3D3791B}" sibTransId="{31F4124D-E461-4B24-A203-4FEB85038D25}"/>
    <dgm:cxn modelId="{26404F42-644A-4241-9DD8-40D7861BB522}" srcId="{1CAE46E2-C9F1-4523-A8A2-72454DBE1E63}" destId="{E90AC0F5-A0CC-4D7B-A199-FBD4D4C8D070}" srcOrd="2" destOrd="0" parTransId="{DF32FC19-796F-43AA-8B45-ECBFA6374E6C}" sibTransId="{A4B1E8DD-7E78-4ACC-8EFD-C023D2A15CFC}"/>
    <dgm:cxn modelId="{B770536E-45AE-4179-B8ED-078804171313}" type="presOf" srcId="{73565765-E119-4932-8B47-1A50B316A106}" destId="{1F8E9AB3-7ABE-483E-A2A2-18DDFE45D4EC}" srcOrd="0" destOrd="0" presId="urn:microsoft.com/office/officeart/2005/8/layout/pyramid2"/>
    <dgm:cxn modelId="{54016A59-2AB8-4DF3-A99A-B182D94F89B2}" type="presOf" srcId="{E90AC0F5-A0CC-4D7B-A199-FBD4D4C8D070}" destId="{4ACDF3AB-7C21-4FB5-B86D-B4ED8401C4CE}" srcOrd="0" destOrd="0" presId="urn:microsoft.com/office/officeart/2005/8/layout/pyramid2"/>
    <dgm:cxn modelId="{5F04E880-400F-458F-B660-516B1C27DFB5}" srcId="{1CAE46E2-C9F1-4523-A8A2-72454DBE1E63}" destId="{73565765-E119-4932-8B47-1A50B316A106}" srcOrd="4" destOrd="0" parTransId="{06D77196-17FA-492C-A782-731F9F4F8A01}" sibTransId="{186A7D7A-1FAC-4C0C-8F23-671617DF4DBD}"/>
    <dgm:cxn modelId="{57FB76C4-20F7-4EE2-9C13-85D339F38753}" srcId="{1CAE46E2-C9F1-4523-A8A2-72454DBE1E63}" destId="{E7F3EADD-285D-464D-9F7B-89E7B6AB7265}" srcOrd="1" destOrd="0" parTransId="{039E96DD-B2F7-4E7E-8D55-9B0CBBD18157}" sibTransId="{965AD08C-7004-49F4-9ECE-0F56E7EBF6B0}"/>
    <dgm:cxn modelId="{47B078D4-8B65-4A8E-96B3-E5068F68F8D6}" type="presOf" srcId="{8AAB0287-7305-467E-A442-BA7B0F565B47}" destId="{3D0D9D8B-474F-4F1F-9A4C-97B0581A1603}" srcOrd="0" destOrd="0" presId="urn:microsoft.com/office/officeart/2005/8/layout/pyramid2"/>
    <dgm:cxn modelId="{4D1BD5EF-15CB-403A-9012-E87167A054E4}" srcId="{1CAE46E2-C9F1-4523-A8A2-72454DBE1E63}" destId="{8AAB0287-7305-467E-A442-BA7B0F565B47}" srcOrd="0" destOrd="0" parTransId="{DC29928B-866B-46A4-B39E-61861EB23327}" sibTransId="{BEFA30CF-0668-47DD-B60E-DCF329E64D5D}"/>
    <dgm:cxn modelId="{CCAA49D7-CE5C-4CE4-A5A6-AA30DFAEA00E}" type="presParOf" srcId="{FE7DBA98-37BB-4426-9C5F-62B007F8E7DE}" destId="{1B511FA1-F97C-4208-A51F-4F49816755AA}" srcOrd="0" destOrd="0" presId="urn:microsoft.com/office/officeart/2005/8/layout/pyramid2"/>
    <dgm:cxn modelId="{08E091B7-6254-4C37-9EEB-B80232B351EA}" type="presParOf" srcId="{FE7DBA98-37BB-4426-9C5F-62B007F8E7DE}" destId="{E7C02406-352E-45CE-BF24-82E18DE2BD7F}" srcOrd="1" destOrd="0" presId="urn:microsoft.com/office/officeart/2005/8/layout/pyramid2"/>
    <dgm:cxn modelId="{3B9757AE-6A66-483D-B9D3-12A45CB1BF3B}" type="presParOf" srcId="{E7C02406-352E-45CE-BF24-82E18DE2BD7F}" destId="{3D0D9D8B-474F-4F1F-9A4C-97B0581A1603}" srcOrd="0" destOrd="0" presId="urn:microsoft.com/office/officeart/2005/8/layout/pyramid2"/>
    <dgm:cxn modelId="{DA6A0576-DEA0-4B63-BA85-D4C4F57CE6BB}" type="presParOf" srcId="{E7C02406-352E-45CE-BF24-82E18DE2BD7F}" destId="{5E449767-41DE-4BAF-8F6F-E337CDCAFE60}" srcOrd="1" destOrd="0" presId="urn:microsoft.com/office/officeart/2005/8/layout/pyramid2"/>
    <dgm:cxn modelId="{DBE8C0AC-441E-442E-B252-1C5A92C2606B}" type="presParOf" srcId="{E7C02406-352E-45CE-BF24-82E18DE2BD7F}" destId="{17F67899-4EEF-4336-9292-2F37359A0ADF}" srcOrd="2" destOrd="0" presId="urn:microsoft.com/office/officeart/2005/8/layout/pyramid2"/>
    <dgm:cxn modelId="{78E13101-705E-4D67-B4AC-709674F47995}" type="presParOf" srcId="{E7C02406-352E-45CE-BF24-82E18DE2BD7F}" destId="{649E154A-657D-43CA-B77F-17ED31E027D1}" srcOrd="3" destOrd="0" presId="urn:microsoft.com/office/officeart/2005/8/layout/pyramid2"/>
    <dgm:cxn modelId="{E5FE004B-45DA-4CEF-A38F-40651D90DE88}" type="presParOf" srcId="{E7C02406-352E-45CE-BF24-82E18DE2BD7F}" destId="{4ACDF3AB-7C21-4FB5-B86D-B4ED8401C4CE}" srcOrd="4" destOrd="0" presId="urn:microsoft.com/office/officeart/2005/8/layout/pyramid2"/>
    <dgm:cxn modelId="{02EA8F03-30CE-410F-9C5D-4C1F95936E98}" type="presParOf" srcId="{E7C02406-352E-45CE-BF24-82E18DE2BD7F}" destId="{7D8678AF-9112-4F01-8E9F-AF1C20618683}" srcOrd="5" destOrd="0" presId="urn:microsoft.com/office/officeart/2005/8/layout/pyramid2"/>
    <dgm:cxn modelId="{B95ABA98-5F44-4682-8898-7C3B3DCF7CDD}" type="presParOf" srcId="{E7C02406-352E-45CE-BF24-82E18DE2BD7F}" destId="{DA113197-18D5-4709-A337-C2133CAA50B4}" srcOrd="6" destOrd="0" presId="urn:microsoft.com/office/officeart/2005/8/layout/pyramid2"/>
    <dgm:cxn modelId="{B1E477C4-855D-4B7C-903F-74C93D00F66A}" type="presParOf" srcId="{E7C02406-352E-45CE-BF24-82E18DE2BD7F}" destId="{26D8EE78-1BFC-480F-A8AD-576C8EF44717}" srcOrd="7" destOrd="0" presId="urn:microsoft.com/office/officeart/2005/8/layout/pyramid2"/>
    <dgm:cxn modelId="{5691C379-ADE1-44B7-B194-3D084E1710AC}" type="presParOf" srcId="{E7C02406-352E-45CE-BF24-82E18DE2BD7F}" destId="{1F8E9AB3-7ABE-483E-A2A2-18DDFE45D4EC}" srcOrd="8" destOrd="0" presId="urn:microsoft.com/office/officeart/2005/8/layout/pyramid2"/>
    <dgm:cxn modelId="{6DE4DB5F-71DB-4FC0-B401-948D7BC638CD}" type="presParOf" srcId="{E7C02406-352E-45CE-BF24-82E18DE2BD7F}" destId="{B04B1BF4-538D-489D-9EB6-62524BFAE778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11FA1-F97C-4208-A51F-4F49816755AA}">
      <dsp:nvSpPr>
        <dsp:cNvPr id="0" name=""/>
        <dsp:cNvSpPr/>
      </dsp:nvSpPr>
      <dsp:spPr>
        <a:xfrm rot="10800000">
          <a:off x="792024" y="0"/>
          <a:ext cx="4753184" cy="353273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0D9D8B-474F-4F1F-9A4C-97B0581A1603}">
      <dsp:nvSpPr>
        <dsp:cNvPr id="0" name=""/>
        <dsp:cNvSpPr/>
      </dsp:nvSpPr>
      <dsp:spPr>
        <a:xfrm>
          <a:off x="3162442" y="190592"/>
          <a:ext cx="2670224" cy="5239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100 students</a:t>
          </a:r>
        </a:p>
      </dsp:txBody>
      <dsp:txXfrm>
        <a:off x="3188020" y="216170"/>
        <a:ext cx="2619068" cy="472809"/>
      </dsp:txXfrm>
    </dsp:sp>
    <dsp:sp modelId="{17F67899-4EEF-4336-9292-2F37359A0ADF}">
      <dsp:nvSpPr>
        <dsp:cNvPr id="0" name=""/>
        <dsp:cNvSpPr/>
      </dsp:nvSpPr>
      <dsp:spPr>
        <a:xfrm>
          <a:off x="3834080" y="763015"/>
          <a:ext cx="2670224" cy="5239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20 pursue another career</a:t>
          </a:r>
        </a:p>
      </dsp:txBody>
      <dsp:txXfrm>
        <a:off x="3859658" y="788593"/>
        <a:ext cx="2619068" cy="472809"/>
      </dsp:txXfrm>
    </dsp:sp>
    <dsp:sp modelId="{4ACDF3AB-7C21-4FB5-B86D-B4ED8401C4CE}">
      <dsp:nvSpPr>
        <dsp:cNvPr id="0" name=""/>
        <dsp:cNvSpPr/>
      </dsp:nvSpPr>
      <dsp:spPr>
        <a:xfrm>
          <a:off x="3162442" y="1320201"/>
          <a:ext cx="2670224" cy="5239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80 enter the industry</a:t>
          </a:r>
        </a:p>
      </dsp:txBody>
      <dsp:txXfrm>
        <a:off x="3188020" y="1345779"/>
        <a:ext cx="2619068" cy="472809"/>
      </dsp:txXfrm>
    </dsp:sp>
    <dsp:sp modelId="{DA113197-18D5-4709-A337-C2133CAA50B4}">
      <dsp:nvSpPr>
        <dsp:cNvPr id="0" name=""/>
        <dsp:cNvSpPr/>
      </dsp:nvSpPr>
      <dsp:spPr>
        <a:xfrm>
          <a:off x="3834080" y="1877383"/>
          <a:ext cx="2670224" cy="5239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21 leave within 2 years</a:t>
          </a:r>
        </a:p>
      </dsp:txBody>
      <dsp:txXfrm>
        <a:off x="3859658" y="1902961"/>
        <a:ext cx="2619068" cy="472809"/>
      </dsp:txXfrm>
    </dsp:sp>
    <dsp:sp modelId="{1F8E9AB3-7ABE-483E-A2A2-18DDFE45D4EC}">
      <dsp:nvSpPr>
        <dsp:cNvPr id="0" name=""/>
        <dsp:cNvSpPr/>
      </dsp:nvSpPr>
      <dsp:spPr>
        <a:xfrm>
          <a:off x="3162442" y="2449809"/>
          <a:ext cx="2670224" cy="5239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59 remain after 2 years</a:t>
          </a:r>
        </a:p>
      </dsp:txBody>
      <dsp:txXfrm>
        <a:off x="3188020" y="2475387"/>
        <a:ext cx="2619068" cy="472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0.92723</cdr:y>
    </cdr:from>
    <cdr:to>
      <cdr:x>0.51398</cdr:x>
      <cdr:y>0.9717</cdr:y>
    </cdr:to>
    <cdr:sp macro="" textlink="">
      <cdr:nvSpPr>
        <cdr:cNvPr id="3" name="Oval 2">
          <a:extLst xmlns:a="http://schemas.openxmlformats.org/drawingml/2006/main">
            <a:ext uri="{FF2B5EF4-FFF2-40B4-BE49-F238E27FC236}">
              <a16:creationId xmlns:a16="http://schemas.microsoft.com/office/drawing/2014/main" id="{2AAA1BB9-82A1-4FF2-B9FB-F281C19C5D85}"/>
            </a:ext>
          </a:extLst>
        </cdr:cNvPr>
        <cdr:cNvSpPr/>
      </cdr:nvSpPr>
      <cdr:spPr>
        <a:xfrm xmlns:a="http://schemas.openxmlformats.org/drawingml/2006/main">
          <a:off x="3943350" y="3177597"/>
          <a:ext cx="110222" cy="152401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</cdr:x>
      <cdr:y>0.92723</cdr:y>
    </cdr:from>
    <cdr:to>
      <cdr:x>0.51398</cdr:x>
      <cdr:y>0.9717</cdr:y>
    </cdr:to>
    <cdr:sp macro="" textlink="">
      <cdr:nvSpPr>
        <cdr:cNvPr id="3" name="Oval 2">
          <a:extLst xmlns:a="http://schemas.openxmlformats.org/drawingml/2006/main">
            <a:ext uri="{FF2B5EF4-FFF2-40B4-BE49-F238E27FC236}">
              <a16:creationId xmlns:a16="http://schemas.microsoft.com/office/drawing/2014/main" id="{2AAA1BB9-82A1-4FF2-B9FB-F281C19C5D85}"/>
            </a:ext>
          </a:extLst>
        </cdr:cNvPr>
        <cdr:cNvSpPr/>
      </cdr:nvSpPr>
      <cdr:spPr>
        <a:xfrm xmlns:a="http://schemas.openxmlformats.org/drawingml/2006/main">
          <a:off x="3943350" y="3177597"/>
          <a:ext cx="110222" cy="152401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</cdr:x>
      <cdr:y>0.92723</cdr:y>
    </cdr:from>
    <cdr:to>
      <cdr:x>0.51398</cdr:x>
      <cdr:y>0.9717</cdr:y>
    </cdr:to>
    <cdr:sp macro="" textlink="">
      <cdr:nvSpPr>
        <cdr:cNvPr id="3" name="Oval 2">
          <a:extLst xmlns:a="http://schemas.openxmlformats.org/drawingml/2006/main">
            <a:ext uri="{FF2B5EF4-FFF2-40B4-BE49-F238E27FC236}">
              <a16:creationId xmlns:a16="http://schemas.microsoft.com/office/drawing/2014/main" id="{2AAA1BB9-82A1-4FF2-B9FB-F281C19C5D85}"/>
            </a:ext>
          </a:extLst>
        </cdr:cNvPr>
        <cdr:cNvSpPr/>
      </cdr:nvSpPr>
      <cdr:spPr>
        <a:xfrm xmlns:a="http://schemas.openxmlformats.org/drawingml/2006/main">
          <a:off x="3943350" y="3177597"/>
          <a:ext cx="110222" cy="152401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5ed75ccf_07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4419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35ed75ccf_057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7381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5ed75ccf_07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4419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0296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35ed75ccf_057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4233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5ed75ccf_07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4903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5ed75ccf_07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4605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5ed75ccf_07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5685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2282" tIns="92282" rIns="92282" bIns="9228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4605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5ed75ccf_07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4036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ed75ccf_044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5ed75ccf_07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10558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5ed75ccf_07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84987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05030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35ed75ccf_057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53311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9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2386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5ed75ccf_07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44922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5ed75ccf_07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62823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5ed75ccf_07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76634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5ed75ccf_07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26396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2282" tIns="92282" rIns="92282" bIns="9228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5093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67173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39895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3538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54544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5611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9085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35ed75ccf_0134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9210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f391192_057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6087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35ed75ccf_057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3616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5ed75ccf_07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6459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5ed75ccf_07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1850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9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5ed75ccf_07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7645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5ed75ccf_07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6723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Arvo"/>
              <a:cs typeface="Arial" panose="020B0604020202020204" pitchFamily="34" charset="0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ea typeface="Arvo"/>
                <a:cs typeface="Arial" panose="020B0604020202020204" pitchFamily="34" charset="0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ea typeface="Arvo"/>
                <a:cs typeface="Arial" panose="020B0604020202020204" pitchFamily="34" charset="0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ea typeface="Arvo"/>
                <a:cs typeface="Arial" panose="020B0604020202020204" pitchFamily="34" charset="0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D7A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D7A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+mj-lt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8B6CEF3-AAA2-484A-8BB8-CDDBAD3A5A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178" y="4479462"/>
            <a:ext cx="2759371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1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63" name="Google Shape;63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1" name="Google Shape;71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D7A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D7A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996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Arvo"/>
              <a:cs typeface="Arial" panose="020B0604020202020204" pitchFamily="34" charset="0"/>
              <a:sym typeface="Arvo"/>
            </a:endParaRPr>
          </a:p>
        </p:txBody>
      </p:sp>
      <p:grpSp>
        <p:nvGrpSpPr>
          <p:cNvPr id="44" name="Google Shape;44;p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45" name="Google Shape;45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ea typeface="Arvo"/>
                <a:cs typeface="Arial" panose="020B0604020202020204" pitchFamily="34" charset="0"/>
                <a:sym typeface="Arvo"/>
              </a:endParaRPr>
            </a:p>
          </p:txBody>
        </p:sp>
      </p:grpSp>
      <p:grpSp>
        <p:nvGrpSpPr>
          <p:cNvPr id="47" name="Google Shape;47;p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48" name="Google Shape;48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ea typeface="Arvo"/>
                <a:cs typeface="Arial" panose="020B0604020202020204" pitchFamily="34" charset="0"/>
                <a:sym typeface="Arvo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ea typeface="Arvo"/>
                <a:cs typeface="Arial" panose="020B0604020202020204" pitchFamily="34" charset="0"/>
                <a:sym typeface="Arvo"/>
              </a:endParaRPr>
            </a:p>
          </p:txBody>
        </p:sp>
      </p:grpSp>
      <p:sp>
        <p:nvSpPr>
          <p:cNvPr id="50" name="Google Shape;50;p4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  <a:lvl2pPr marL="914400" lvl="1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1" name="Google Shape;51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rgbClr val="FD7A22"/>
                </a:solidFill>
              </a:rPr>
              <a:t>“</a:t>
            </a:r>
            <a:endParaRPr sz="7200" b="1" dirty="0">
              <a:solidFill>
                <a:srgbClr val="FD7A22"/>
              </a:solidFill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53" name="Google Shape;53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" name="Google Shape;54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55" name="Google Shape;55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" name="Google Shape;57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58" name="Google Shape;58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D7A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D7A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+mn-lt"/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C5A4432-CAFE-4EF7-95E5-12AC3C99D4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178" y="4479462"/>
            <a:ext cx="2759371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4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63" name="Google Shape;63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ea typeface="Arvo"/>
                <a:cs typeface="Arial" panose="020B0604020202020204" pitchFamily="34" charset="0"/>
                <a:sym typeface="Arvo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ea typeface="Arvo"/>
                  <a:cs typeface="Arial" panose="020B0604020202020204" pitchFamily="34" charset="0"/>
                  <a:sym typeface="Arvo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ea typeface="Arvo"/>
                  <a:cs typeface="Arial" panose="020B0604020202020204" pitchFamily="34" charset="0"/>
                  <a:sym typeface="Arvo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ea typeface="Arvo"/>
                  <a:cs typeface="Arial" panose="020B0604020202020204" pitchFamily="34" charset="0"/>
                  <a:sym typeface="Arvo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ea typeface="Arvo"/>
                  <a:cs typeface="Arial" panose="020B0604020202020204" pitchFamily="34" charset="0"/>
                  <a:sym typeface="Arvo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1" name="Google Shape;71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D7A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D7A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+mj-lt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>
                <a:latin typeface="+mn-lt"/>
                <a:cs typeface="Arial" panose="020B0604020202020204" pitchFamily="34" charset="0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+mn-lt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5996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ea typeface="Arvo"/>
                <a:cs typeface="Arial" panose="020B0604020202020204" pitchFamily="34" charset="0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ea typeface="Arvo"/>
                  <a:cs typeface="Arial" panose="020B0604020202020204" pitchFamily="34" charset="0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ea typeface="Arvo"/>
                  <a:cs typeface="Arial" panose="020B0604020202020204" pitchFamily="34" charset="0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ea typeface="Arvo"/>
                  <a:cs typeface="Arial" panose="020B0604020202020204" pitchFamily="34" charset="0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ea typeface="Arvo"/>
                  <a:cs typeface="Arial" panose="020B0604020202020204" pitchFamily="34" charset="0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D7A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D7A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+mj-lt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>
                <a:latin typeface="+mn-lt"/>
                <a:cs typeface="Arial" panose="020B0604020202020204" pitchFamily="34" charset="0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>
                <a:latin typeface="+mn-lt"/>
                <a:cs typeface="Arial" panose="020B0604020202020204" pitchFamily="34" charset="0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baseline="0">
                <a:latin typeface="Arial" panose="020B060402020202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846970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04" name="Google Shape;104;p7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ea typeface="Arvo"/>
                <a:cs typeface="Arial" panose="020B0604020202020204" pitchFamily="34" charset="0"/>
                <a:sym typeface="Arvo"/>
              </a:endParaRPr>
            </a:p>
          </p:txBody>
        </p:sp>
        <p:grpSp>
          <p:nvGrpSpPr>
            <p:cNvPr id="105" name="Google Shape;105;p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Google Shape;106;p7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ea typeface="Arvo"/>
                  <a:cs typeface="Arial" panose="020B0604020202020204" pitchFamily="34" charset="0"/>
                  <a:sym typeface="Arvo"/>
                </a:endParaRPr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ea typeface="Arvo"/>
                  <a:cs typeface="Arial" panose="020B0604020202020204" pitchFamily="34" charset="0"/>
                  <a:sym typeface="Arvo"/>
                </a:endParaRPr>
              </a:p>
            </p:txBody>
          </p:sp>
        </p:grpSp>
        <p:grpSp>
          <p:nvGrpSpPr>
            <p:cNvPr id="108" name="Google Shape;108;p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Google Shape;109;p7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ea typeface="Arvo"/>
                  <a:cs typeface="Arial" panose="020B0604020202020204" pitchFamily="34" charset="0"/>
                  <a:sym typeface="Arvo"/>
                </a:endParaRPr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ea typeface="Arvo"/>
                  <a:cs typeface="Arial" panose="020B0604020202020204" pitchFamily="34" charset="0"/>
                  <a:sym typeface="Arvo"/>
                </a:endParaRPr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2" name="Google Shape;112;p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Google Shape;113;p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oogle Shape;116;p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Google Shape;117;p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D7A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D7A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+mj-lt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>
                <a:latin typeface="+mj-lt"/>
                <a:cs typeface="Arial" panose="020B0604020202020204" pitchFamily="34" charset="0"/>
              </a:defRPr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>
                <a:latin typeface="+mn-lt"/>
                <a:cs typeface="Arial" panose="020B0604020202020204" pitchFamily="34" charset="0"/>
              </a:defRPr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>
                <a:latin typeface="+mn-lt"/>
                <a:cs typeface="Arial" panose="020B0604020202020204" pitchFamily="34" charset="0"/>
              </a:defRPr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3" name="Google Shape;123;p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+mn-lt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39327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ea typeface="Arvo"/>
                <a:cs typeface="Arial" panose="020B0604020202020204" pitchFamily="34" charset="0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ea typeface="Arvo"/>
                  <a:cs typeface="Arial" panose="020B0604020202020204" pitchFamily="34" charset="0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ea typeface="Arvo"/>
                  <a:cs typeface="Arial" panose="020B0604020202020204" pitchFamily="34" charset="0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ea typeface="Arvo"/>
                  <a:cs typeface="Arial" panose="020B0604020202020204" pitchFamily="34" charset="0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ea typeface="Arvo"/>
                  <a:cs typeface="Arial" panose="020B0604020202020204" pitchFamily="34" charset="0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D7A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D7A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+mj-lt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+mn-lt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8130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9"/>
          <p:cNvGrpSpPr/>
          <p:nvPr/>
        </p:nvGrpSpPr>
        <p:grpSpPr>
          <a:xfrm>
            <a:off x="3761509" y="4472723"/>
            <a:ext cx="5391454" cy="670795"/>
            <a:chOff x="5589288" y="4472723"/>
            <a:chExt cx="6686825" cy="670795"/>
          </a:xfrm>
        </p:grpSpPr>
        <p:sp>
          <p:nvSpPr>
            <p:cNvPr id="145" name="Google Shape;145;p9"/>
            <p:cNvSpPr/>
            <p:nvPr/>
          </p:nvSpPr>
          <p:spPr>
            <a:xfrm rot="10800000">
              <a:off x="5589288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" name="Google Shape;146;p9"/>
            <p:cNvGrpSpPr/>
            <p:nvPr/>
          </p:nvGrpSpPr>
          <p:grpSpPr>
            <a:xfrm flipH="1">
              <a:off x="5748896" y="4472723"/>
              <a:ext cx="6527217" cy="670795"/>
              <a:chOff x="-10101302" y="330075"/>
              <a:chExt cx="16532971" cy="1699506"/>
            </a:xfrm>
          </p:grpSpPr>
          <p:sp>
            <p:nvSpPr>
              <p:cNvPr id="147" name="Google Shape;147;p9"/>
              <p:cNvSpPr/>
              <p:nvPr/>
            </p:nvSpPr>
            <p:spPr>
              <a:xfrm>
                <a:off x="-10101302" y="330081"/>
                <a:ext cx="148464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9"/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" name="Google Shape;149;p9"/>
            <p:cNvGrpSpPr/>
            <p:nvPr/>
          </p:nvGrpSpPr>
          <p:grpSpPr>
            <a:xfrm flipH="1">
              <a:off x="5592255" y="4646738"/>
              <a:ext cx="6682918" cy="304563"/>
              <a:chOff x="-30922586" y="330075"/>
              <a:chExt cx="37293070" cy="1699569"/>
            </a:xfrm>
          </p:grpSpPr>
          <p:sp>
            <p:nvSpPr>
              <p:cNvPr id="150" name="Google Shape;150;p9"/>
              <p:cNvSpPr/>
              <p:nvPr/>
            </p:nvSpPr>
            <p:spPr>
              <a:xfrm>
                <a:off x="-30922586" y="330144"/>
                <a:ext cx="35588100" cy="1699500"/>
              </a:xfrm>
              <a:prstGeom prst="rect">
                <a:avLst/>
              </a:prstGeom>
              <a:solidFill>
                <a:srgbClr val="FD7A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9"/>
              <p:cNvSpPr/>
              <p:nvPr/>
            </p:nvSpPr>
            <p:spPr>
              <a:xfrm>
                <a:off x="4670984" y="330075"/>
                <a:ext cx="1699500" cy="1699500"/>
              </a:xfrm>
              <a:prstGeom prst="rtTriangle">
                <a:avLst/>
              </a:prstGeom>
              <a:solidFill>
                <a:srgbClr val="FD7A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2" name="Google Shape;152;p9"/>
          <p:cNvSpPr txBox="1">
            <a:spLocks noGrp="1"/>
          </p:cNvSpPr>
          <p:nvPr>
            <p:ph type="body" idx="1"/>
          </p:nvPr>
        </p:nvSpPr>
        <p:spPr>
          <a:xfrm>
            <a:off x="4208034" y="4636500"/>
            <a:ext cx="4478965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3" name="Google Shape;153;p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+mn-lt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grpSp>
        <p:nvGrpSpPr>
          <p:cNvPr id="154" name="Google Shape;154;p9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55" name="Google Shape;155;p9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" name="Google Shape;156;p9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57" name="Google Shape;157;p9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9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0" name="Google Shape;160;p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8701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6026094" y="2074405"/>
            <a:ext cx="903223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Arvo"/>
              <a:cs typeface="Arial" panose="020B0604020202020204" pitchFamily="34" charset="0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ea typeface="Arvo"/>
                <a:cs typeface="Arial" panose="020B0604020202020204" pitchFamily="34" charset="0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1" y="2363712"/>
            <a:ext cx="6931988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ea typeface="Arvo"/>
                <a:cs typeface="Arial" panose="020B0604020202020204" pitchFamily="34" charset="0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ea typeface="Arvo"/>
                <a:cs typeface="Arial" panose="020B0604020202020204" pitchFamily="34" charset="0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D7A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D7A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741859" y="2310034"/>
            <a:ext cx="415896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+mj-lt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741859" y="3414335"/>
            <a:ext cx="4158969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 baseline="0">
                <a:solidFill>
                  <a:srgbClr val="FD7A22"/>
                </a:solidFill>
                <a:latin typeface="+mj-lt"/>
                <a:cs typeface="Arial" panose="020B0604020202020204" pitchFamily="34" charset="0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+mn-lt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59E4B40-8236-45FD-9AE6-B0B83D4E94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178" y="4479462"/>
            <a:ext cx="2759371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75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9"/>
          <p:cNvGrpSpPr/>
          <p:nvPr/>
        </p:nvGrpSpPr>
        <p:grpSpPr>
          <a:xfrm>
            <a:off x="3761509" y="4472723"/>
            <a:ext cx="5391454" cy="670795"/>
            <a:chOff x="5589288" y="4472723"/>
            <a:chExt cx="6686825" cy="670795"/>
          </a:xfrm>
        </p:grpSpPr>
        <p:sp>
          <p:nvSpPr>
            <p:cNvPr id="145" name="Google Shape;145;p9"/>
            <p:cNvSpPr/>
            <p:nvPr/>
          </p:nvSpPr>
          <p:spPr>
            <a:xfrm rot="10800000">
              <a:off x="5589288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" name="Google Shape;146;p9"/>
            <p:cNvGrpSpPr/>
            <p:nvPr/>
          </p:nvGrpSpPr>
          <p:grpSpPr>
            <a:xfrm flipH="1">
              <a:off x="5748896" y="4472723"/>
              <a:ext cx="6527217" cy="670795"/>
              <a:chOff x="-10101302" y="330075"/>
              <a:chExt cx="16532971" cy="1699506"/>
            </a:xfrm>
          </p:grpSpPr>
          <p:sp>
            <p:nvSpPr>
              <p:cNvPr id="147" name="Google Shape;147;p9"/>
              <p:cNvSpPr/>
              <p:nvPr/>
            </p:nvSpPr>
            <p:spPr>
              <a:xfrm>
                <a:off x="-10101302" y="330081"/>
                <a:ext cx="148464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9"/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" name="Google Shape;149;p9"/>
            <p:cNvGrpSpPr/>
            <p:nvPr/>
          </p:nvGrpSpPr>
          <p:grpSpPr>
            <a:xfrm flipH="1">
              <a:off x="5592255" y="4646738"/>
              <a:ext cx="6682918" cy="304563"/>
              <a:chOff x="-30922586" y="330075"/>
              <a:chExt cx="37293070" cy="1699569"/>
            </a:xfrm>
          </p:grpSpPr>
          <p:sp>
            <p:nvSpPr>
              <p:cNvPr id="150" name="Google Shape;150;p9"/>
              <p:cNvSpPr/>
              <p:nvPr/>
            </p:nvSpPr>
            <p:spPr>
              <a:xfrm>
                <a:off x="-30922586" y="330144"/>
                <a:ext cx="35588100" cy="1699500"/>
              </a:xfrm>
              <a:prstGeom prst="rect">
                <a:avLst/>
              </a:prstGeom>
              <a:solidFill>
                <a:srgbClr val="FD7A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9"/>
              <p:cNvSpPr/>
              <p:nvPr/>
            </p:nvSpPr>
            <p:spPr>
              <a:xfrm>
                <a:off x="4670984" y="330075"/>
                <a:ext cx="1699500" cy="1699500"/>
              </a:xfrm>
              <a:prstGeom prst="rtTriangle">
                <a:avLst/>
              </a:prstGeom>
              <a:solidFill>
                <a:srgbClr val="FD7A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2" name="Google Shape;152;p9"/>
          <p:cNvSpPr txBox="1">
            <a:spLocks noGrp="1"/>
          </p:cNvSpPr>
          <p:nvPr>
            <p:ph type="body" idx="1"/>
          </p:nvPr>
        </p:nvSpPr>
        <p:spPr>
          <a:xfrm>
            <a:off x="4208034" y="4636500"/>
            <a:ext cx="4478965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3" name="Google Shape;153;p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grpSp>
        <p:nvGrpSpPr>
          <p:cNvPr id="154" name="Google Shape;154;p9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55" name="Google Shape;155;p9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" name="Google Shape;156;p9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57" name="Google Shape;157;p9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9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0" name="Google Shape;160;p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8701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Arial" panose="020B0604020202020204" pitchFamily="34" charset="0"/>
                <a:ea typeface="Roboto Condensed"/>
                <a:cs typeface="Arial" panose="020B0604020202020204" pitchFamily="34" charset="0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C3602D-708E-4CE9-8757-68AD4F258A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178" y="4479462"/>
            <a:ext cx="2759371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719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8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C3602D-708E-4CE9-8757-68AD4F258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78" y="4479462"/>
            <a:ext cx="2759371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719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schwantes@att.net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+mj-lt"/>
              </a:rPr>
              <a:t>ASE 2021</a:t>
            </a:r>
            <a:br>
              <a:rPr lang="en-US" sz="3600" dirty="0">
                <a:latin typeface="+mj-lt"/>
              </a:rPr>
            </a:br>
            <a:r>
              <a:rPr lang="en-US" sz="3600" dirty="0">
                <a:latin typeface="+mj-lt"/>
              </a:rPr>
              <a:t>Automotive Career</a:t>
            </a:r>
            <a:br>
              <a:rPr lang="en-US" sz="3600" dirty="0">
                <a:latin typeface="+mj-lt"/>
              </a:rPr>
            </a:br>
            <a:r>
              <a:rPr lang="en-US" sz="3600" dirty="0">
                <a:latin typeface="+mj-lt"/>
              </a:rPr>
              <a:t>Survey</a:t>
            </a:r>
            <a:endParaRPr sz="36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9BF187-3AA6-4942-80B2-A4E1ABC38195}"/>
              </a:ext>
            </a:extLst>
          </p:cNvPr>
          <p:cNvSpPr txBox="1"/>
          <p:nvPr/>
        </p:nvSpPr>
        <p:spPr>
          <a:xfrm>
            <a:off x="3956797" y="4270049"/>
            <a:ext cx="45787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     June 8, 2021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9"/>
          <p:cNvSpPr txBox="1">
            <a:spLocks noGrp="1"/>
          </p:cNvSpPr>
          <p:nvPr>
            <p:ph type="body" idx="1"/>
          </p:nvPr>
        </p:nvSpPr>
        <p:spPr>
          <a:xfrm>
            <a:off x="4232564" y="4636500"/>
            <a:ext cx="3990109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 dirty="0">
                <a:solidFill>
                  <a:schemeClr val="bg1"/>
                </a:solidFill>
              </a:rPr>
              <a:t>How happy are you with your decision to pursue an automotive service career?</a:t>
            </a:r>
            <a:endParaRPr sz="1100" i="1" dirty="0">
              <a:solidFill>
                <a:schemeClr val="bg1"/>
              </a:solidFill>
            </a:endParaRPr>
          </a:p>
        </p:txBody>
      </p:sp>
      <p:sp>
        <p:nvSpPr>
          <p:cNvPr id="463" name="Google Shape;463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 dirty="0"/>
          </a:p>
        </p:txBody>
      </p:sp>
      <p:sp>
        <p:nvSpPr>
          <p:cNvPr id="465" name="Google Shape;465;p29"/>
          <p:cNvSpPr txBox="1">
            <a:spLocks noGrp="1"/>
          </p:cNvSpPr>
          <p:nvPr>
            <p:ph type="title" idx="4294967295"/>
          </p:nvPr>
        </p:nvSpPr>
        <p:spPr>
          <a:xfrm>
            <a:off x="2535382" y="87313"/>
            <a:ext cx="5687291" cy="7667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Happiness with Career Decision</a:t>
            </a:r>
            <a:endParaRPr sz="2400" dirty="0">
              <a:solidFill>
                <a:srgbClr val="3F53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7051E4F4-E048-4A65-9AB7-6073B39F48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2991306"/>
              </p:ext>
            </p:extLst>
          </p:nvPr>
        </p:nvGraphicFramePr>
        <p:xfrm>
          <a:off x="628650" y="857250"/>
          <a:ext cx="78867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7E8E9D18-ED75-43C2-B8E8-B0EB91B47FCB}"/>
              </a:ext>
            </a:extLst>
          </p:cNvPr>
          <p:cNvSpPr/>
          <p:nvPr/>
        </p:nvSpPr>
        <p:spPr>
          <a:xfrm>
            <a:off x="4833126" y="3998768"/>
            <a:ext cx="110222" cy="1524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E8E9D18-ED75-43C2-B8E8-B0EB91B47FCB}"/>
              </a:ext>
            </a:extLst>
          </p:cNvPr>
          <p:cNvSpPr/>
          <p:nvPr/>
        </p:nvSpPr>
        <p:spPr>
          <a:xfrm>
            <a:off x="3517503" y="3998768"/>
            <a:ext cx="110222" cy="1524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60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8"/>
          <p:cNvSpPr txBox="1">
            <a:spLocks noGrp="1"/>
          </p:cNvSpPr>
          <p:nvPr>
            <p:ph type="title"/>
          </p:nvPr>
        </p:nvSpPr>
        <p:spPr>
          <a:xfrm>
            <a:off x="405245" y="378721"/>
            <a:ext cx="68580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ASE Entry-Level (Student) Certification</a:t>
            </a:r>
            <a:endParaRPr sz="2400" dirty="0"/>
          </a:p>
        </p:txBody>
      </p:sp>
      <p:sp>
        <p:nvSpPr>
          <p:cNvPr id="446" name="Google Shape;446;p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A0E47E1-E402-454D-A3B8-6B382628BE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4868620"/>
              </p:ext>
            </p:extLst>
          </p:nvPr>
        </p:nvGraphicFramePr>
        <p:xfrm>
          <a:off x="-56707" y="1477925"/>
          <a:ext cx="4692502" cy="2888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E28B3AF-9022-4111-A24A-861D7C7198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7863184"/>
              </p:ext>
            </p:extLst>
          </p:nvPr>
        </p:nvGraphicFramePr>
        <p:xfrm>
          <a:off x="4264042" y="1477925"/>
          <a:ext cx="4692502" cy="2888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23BC520-054E-4005-948E-879BB9FB1C2C}"/>
              </a:ext>
            </a:extLst>
          </p:cNvPr>
          <p:cNvSpPr txBox="1"/>
          <p:nvPr/>
        </p:nvSpPr>
        <p:spPr>
          <a:xfrm>
            <a:off x="5747550" y="4158540"/>
            <a:ext cx="24596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Self-reported test results.  No attempt</a:t>
            </a:r>
            <a:br>
              <a:rPr lang="en-US" sz="1050" dirty="0"/>
            </a:br>
            <a:r>
              <a:rPr lang="en-US" sz="1050" dirty="0"/>
              <a:t>to correlate with actual scores.</a:t>
            </a:r>
          </a:p>
        </p:txBody>
      </p:sp>
    </p:spTree>
    <p:extLst>
      <p:ext uri="{BB962C8B-B14F-4D97-AF65-F5344CB8AC3E}">
        <p14:creationId xmlns:p14="http://schemas.microsoft.com/office/powerpoint/2010/main" val="2185395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9"/>
          <p:cNvSpPr txBox="1">
            <a:spLocks noGrp="1"/>
          </p:cNvSpPr>
          <p:nvPr>
            <p:ph type="body" idx="1"/>
          </p:nvPr>
        </p:nvSpPr>
        <p:spPr>
          <a:xfrm>
            <a:off x="4232564" y="4636500"/>
            <a:ext cx="3737263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 dirty="0">
                <a:solidFill>
                  <a:schemeClr val="bg1"/>
                </a:solidFill>
              </a:rPr>
              <a:t>How important is ASE certification to your advancement in automotive service?</a:t>
            </a:r>
            <a:endParaRPr sz="1100" i="1" dirty="0">
              <a:solidFill>
                <a:schemeClr val="bg1"/>
              </a:solidFill>
            </a:endParaRPr>
          </a:p>
        </p:txBody>
      </p:sp>
      <p:sp>
        <p:nvSpPr>
          <p:cNvPr id="463" name="Google Shape;463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 dirty="0"/>
          </a:p>
        </p:txBody>
      </p:sp>
      <p:sp>
        <p:nvSpPr>
          <p:cNvPr id="465" name="Google Shape;465;p29"/>
          <p:cNvSpPr txBox="1">
            <a:spLocks noGrp="1"/>
          </p:cNvSpPr>
          <p:nvPr>
            <p:ph type="title" idx="4294967295"/>
          </p:nvPr>
        </p:nvSpPr>
        <p:spPr>
          <a:xfrm>
            <a:off x="2566555" y="87313"/>
            <a:ext cx="5656118" cy="7667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of ASE Certification</a:t>
            </a:r>
            <a:endParaRPr sz="2400" dirty="0">
              <a:solidFill>
                <a:srgbClr val="3F53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7051E4F4-E048-4A65-9AB7-6073B39F48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8440899"/>
              </p:ext>
            </p:extLst>
          </p:nvPr>
        </p:nvGraphicFramePr>
        <p:xfrm>
          <a:off x="628650" y="857250"/>
          <a:ext cx="78867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7E8E9D18-ED75-43C2-B8E8-B0EB91B47FCB}"/>
              </a:ext>
            </a:extLst>
          </p:cNvPr>
          <p:cNvSpPr/>
          <p:nvPr/>
        </p:nvSpPr>
        <p:spPr>
          <a:xfrm>
            <a:off x="4698447" y="3998768"/>
            <a:ext cx="110222" cy="1524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E8E9D18-ED75-43C2-B8E8-B0EB91B47FCB}"/>
              </a:ext>
            </a:extLst>
          </p:cNvPr>
          <p:cNvSpPr/>
          <p:nvPr/>
        </p:nvSpPr>
        <p:spPr>
          <a:xfrm>
            <a:off x="3156726" y="3998768"/>
            <a:ext cx="110222" cy="1524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78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05245" y="2383818"/>
            <a:ext cx="5269414" cy="150238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Graduates Working in </a:t>
            </a:r>
            <a:br>
              <a:rPr lang="en-US" dirty="0"/>
            </a:br>
            <a:r>
              <a:rPr lang="en-US" dirty="0"/>
              <a:t>Automotive Service</a:t>
            </a:r>
            <a:endParaRPr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3146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8"/>
          <p:cNvSpPr txBox="1">
            <a:spLocks noGrp="1"/>
          </p:cNvSpPr>
          <p:nvPr>
            <p:ph type="title"/>
          </p:nvPr>
        </p:nvSpPr>
        <p:spPr>
          <a:xfrm>
            <a:off x="489150" y="378721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Employee Demographics</a:t>
            </a:r>
            <a:endParaRPr sz="2400" dirty="0"/>
          </a:p>
        </p:txBody>
      </p:sp>
      <p:sp>
        <p:nvSpPr>
          <p:cNvPr id="446" name="Google Shape;446;p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A0E47E1-E402-454D-A3B8-6B382628BE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9173477"/>
              </p:ext>
            </p:extLst>
          </p:nvPr>
        </p:nvGraphicFramePr>
        <p:xfrm>
          <a:off x="-56707" y="1477925"/>
          <a:ext cx="4692502" cy="2888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E28B3AF-9022-4111-A24A-861D7C7198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9252950"/>
              </p:ext>
            </p:extLst>
          </p:nvPr>
        </p:nvGraphicFramePr>
        <p:xfrm>
          <a:off x="4412898" y="1477925"/>
          <a:ext cx="4692502" cy="2888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70CB52A-3BEC-4339-B14C-EBC0A279ED03}"/>
              </a:ext>
            </a:extLst>
          </p:cNvPr>
          <p:cNvSpPr txBox="1"/>
          <p:nvPr/>
        </p:nvSpPr>
        <p:spPr>
          <a:xfrm>
            <a:off x="5747550" y="4158540"/>
            <a:ext cx="24596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62% completed their education </a:t>
            </a:r>
            <a:br>
              <a:rPr lang="en-US" sz="1050" dirty="0"/>
            </a:br>
            <a:r>
              <a:rPr lang="en-US" sz="1050" dirty="0"/>
              <a:t>within the past 2 years.</a:t>
            </a:r>
          </a:p>
        </p:txBody>
      </p:sp>
    </p:spTree>
    <p:extLst>
      <p:ext uri="{BB962C8B-B14F-4D97-AF65-F5344CB8AC3E}">
        <p14:creationId xmlns:p14="http://schemas.microsoft.com/office/powerpoint/2010/main" val="2882173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9"/>
          <p:cNvSpPr txBox="1">
            <a:spLocks noGrp="1"/>
          </p:cNvSpPr>
          <p:nvPr>
            <p:ph type="body" idx="1"/>
          </p:nvPr>
        </p:nvSpPr>
        <p:spPr>
          <a:xfrm>
            <a:off x="4232564" y="4636500"/>
            <a:ext cx="4454436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 dirty="0">
                <a:solidFill>
                  <a:schemeClr val="bg1"/>
                </a:solidFill>
              </a:rPr>
              <a:t>In which of the following types of jobs are you currently employed?</a:t>
            </a:r>
            <a:endParaRPr sz="1100" i="1" dirty="0">
              <a:solidFill>
                <a:schemeClr val="bg1"/>
              </a:solidFill>
            </a:endParaRPr>
          </a:p>
        </p:txBody>
      </p:sp>
      <p:sp>
        <p:nvSpPr>
          <p:cNvPr id="463" name="Google Shape;463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 dirty="0"/>
          </a:p>
        </p:txBody>
      </p:sp>
      <p:sp>
        <p:nvSpPr>
          <p:cNvPr id="465" name="Google Shape;465;p29"/>
          <p:cNvSpPr txBox="1">
            <a:spLocks noGrp="1"/>
          </p:cNvSpPr>
          <p:nvPr>
            <p:ph type="title" idx="4294967295"/>
          </p:nvPr>
        </p:nvSpPr>
        <p:spPr>
          <a:xfrm>
            <a:off x="2292926" y="87313"/>
            <a:ext cx="6394074" cy="7667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Jobs in Automotive Service</a:t>
            </a:r>
            <a:endParaRPr sz="2400" dirty="0">
              <a:solidFill>
                <a:srgbClr val="3F53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8976668A-639F-484F-B58F-B96520AB9D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7331083"/>
              </p:ext>
            </p:extLst>
          </p:nvPr>
        </p:nvGraphicFramePr>
        <p:xfrm>
          <a:off x="628649" y="1052512"/>
          <a:ext cx="7886702" cy="3038476"/>
        </p:xfrm>
        <a:graphic>
          <a:graphicData uri="http://schemas.openxmlformats.org/drawingml/2006/table">
            <a:tbl>
              <a:tblPr firstRow="1" bandRow="1">
                <a:solidFill>
                  <a:schemeClr val="accent2"/>
                </a:solidFill>
                <a:tableStyleId>{5C22544A-7EE6-4342-B048-85BDC9FD1C3A}</a:tableStyleId>
              </a:tblPr>
              <a:tblGrid>
                <a:gridCol w="2443163">
                  <a:extLst>
                    <a:ext uri="{9D8B030D-6E8A-4147-A177-3AD203B41FA5}">
                      <a16:colId xmlns:a16="http://schemas.microsoft.com/office/drawing/2014/main" val="1860247208"/>
                    </a:ext>
                  </a:extLst>
                </a:gridCol>
                <a:gridCol w="1814513">
                  <a:extLst>
                    <a:ext uri="{9D8B030D-6E8A-4147-A177-3AD203B41FA5}">
                      <a16:colId xmlns:a16="http://schemas.microsoft.com/office/drawing/2014/main" val="1401159365"/>
                    </a:ext>
                  </a:extLst>
                </a:gridCol>
                <a:gridCol w="1814513">
                  <a:extLst>
                    <a:ext uri="{9D8B030D-6E8A-4147-A177-3AD203B41FA5}">
                      <a16:colId xmlns:a16="http://schemas.microsoft.com/office/drawing/2014/main" val="4240286801"/>
                    </a:ext>
                  </a:extLst>
                </a:gridCol>
                <a:gridCol w="1814513">
                  <a:extLst>
                    <a:ext uri="{9D8B030D-6E8A-4147-A177-3AD203B41FA5}">
                      <a16:colId xmlns:a16="http://schemas.microsoft.com/office/drawing/2014/main" val="2361050270"/>
                    </a:ext>
                  </a:extLst>
                </a:gridCol>
              </a:tblGrid>
              <a:tr h="434068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Total Employees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Accredited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Nonaccredited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94387666"/>
                  </a:ext>
                </a:extLst>
              </a:tr>
              <a:tr h="434068">
                <a:tc>
                  <a:txBody>
                    <a:bodyPr/>
                    <a:lstStyle/>
                    <a:p>
                      <a:r>
                        <a:rPr lang="en-US" sz="1100" dirty="0"/>
                        <a:t> Automobile Service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57%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57%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54%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114182892"/>
                  </a:ext>
                </a:extLst>
              </a:tr>
              <a:tr h="434068">
                <a:tc>
                  <a:txBody>
                    <a:bodyPr/>
                    <a:lstStyle/>
                    <a:p>
                      <a:r>
                        <a:rPr lang="en-US" sz="1100" dirty="0"/>
                        <a:t> Medium / Heavy Truck Service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14%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13%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15%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57296144"/>
                  </a:ext>
                </a:extLst>
              </a:tr>
              <a:tr h="434068">
                <a:tc>
                  <a:txBody>
                    <a:bodyPr/>
                    <a:lstStyle/>
                    <a:p>
                      <a:r>
                        <a:rPr lang="en-US" sz="1100" dirty="0"/>
                        <a:t> Collision / Auto Body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7%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7%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7%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38416340"/>
                  </a:ext>
                </a:extLst>
              </a:tr>
              <a:tr h="434068">
                <a:tc>
                  <a:txBody>
                    <a:bodyPr/>
                    <a:lstStyle/>
                    <a:p>
                      <a:r>
                        <a:rPr lang="en-US" sz="1100" dirty="0"/>
                        <a:t> Parts Specialist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5%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5%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954353739"/>
                  </a:ext>
                </a:extLst>
              </a:tr>
              <a:tr h="434068">
                <a:tc>
                  <a:txBody>
                    <a:bodyPr/>
                    <a:lstStyle/>
                    <a:p>
                      <a:r>
                        <a:rPr lang="en-US" sz="1100" dirty="0"/>
                        <a:t> Service Writer / Consultant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3%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13555912"/>
                  </a:ext>
                </a:extLst>
              </a:tr>
              <a:tr h="434068">
                <a:tc>
                  <a:txBody>
                    <a:bodyPr/>
                    <a:lstStyle/>
                    <a:p>
                      <a:r>
                        <a:rPr lang="en-US" sz="1100" dirty="0"/>
                        <a:t> Other*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15%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15%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19%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0515285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3417EF6-88A8-4D6C-A889-14371342356D}"/>
              </a:ext>
            </a:extLst>
          </p:cNvPr>
          <p:cNvSpPr txBox="1"/>
          <p:nvPr/>
        </p:nvSpPr>
        <p:spPr>
          <a:xfrm>
            <a:off x="628649" y="4081676"/>
            <a:ext cx="78867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*Other automotive jobs included diesel mechanic, shop foreman, sales manager, heavy equipment operator, classroom teacher.</a:t>
            </a:r>
          </a:p>
        </p:txBody>
      </p:sp>
    </p:spTree>
    <p:extLst>
      <p:ext uri="{BB962C8B-B14F-4D97-AF65-F5344CB8AC3E}">
        <p14:creationId xmlns:p14="http://schemas.microsoft.com/office/powerpoint/2010/main" val="3793211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9"/>
          <p:cNvSpPr txBox="1">
            <a:spLocks noGrp="1"/>
          </p:cNvSpPr>
          <p:nvPr>
            <p:ph type="body" idx="1"/>
          </p:nvPr>
        </p:nvSpPr>
        <p:spPr>
          <a:xfrm>
            <a:off x="4232564" y="4636500"/>
            <a:ext cx="3706091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 dirty="0">
                <a:solidFill>
                  <a:schemeClr val="bg1"/>
                </a:solidFill>
              </a:rPr>
              <a:t>How well did your education prepare you for an automotive service career?</a:t>
            </a:r>
            <a:endParaRPr sz="1100" i="1" dirty="0">
              <a:solidFill>
                <a:schemeClr val="bg1"/>
              </a:solidFill>
            </a:endParaRPr>
          </a:p>
        </p:txBody>
      </p:sp>
      <p:sp>
        <p:nvSpPr>
          <p:cNvPr id="463" name="Google Shape;463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 dirty="0"/>
          </a:p>
        </p:txBody>
      </p:sp>
      <p:sp>
        <p:nvSpPr>
          <p:cNvPr id="465" name="Google Shape;465;p29"/>
          <p:cNvSpPr txBox="1">
            <a:spLocks noGrp="1"/>
          </p:cNvSpPr>
          <p:nvPr>
            <p:ph type="title" idx="4294967295"/>
          </p:nvPr>
        </p:nvSpPr>
        <p:spPr>
          <a:xfrm>
            <a:off x="2292926" y="87313"/>
            <a:ext cx="6674429" cy="7667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for Employment in Auto Service</a:t>
            </a:r>
            <a:endParaRPr sz="2400" dirty="0">
              <a:solidFill>
                <a:srgbClr val="3F53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5E89D2FF-701D-4467-932D-749140572F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3446355"/>
              </p:ext>
            </p:extLst>
          </p:nvPr>
        </p:nvGraphicFramePr>
        <p:xfrm>
          <a:off x="566919" y="854075"/>
          <a:ext cx="7886700" cy="3426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7E8E9D18-ED75-43C2-B8E8-B0EB91B47FCB}"/>
              </a:ext>
            </a:extLst>
          </p:cNvPr>
          <p:cNvSpPr/>
          <p:nvPr/>
        </p:nvSpPr>
        <p:spPr>
          <a:xfrm>
            <a:off x="2944398" y="4033405"/>
            <a:ext cx="110222" cy="1524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84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9"/>
          <p:cNvSpPr txBox="1">
            <a:spLocks noGrp="1"/>
          </p:cNvSpPr>
          <p:nvPr>
            <p:ph type="body" idx="1"/>
          </p:nvPr>
        </p:nvSpPr>
        <p:spPr>
          <a:xfrm>
            <a:off x="4232564" y="4636500"/>
            <a:ext cx="4142509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 dirty="0">
                <a:solidFill>
                  <a:schemeClr val="bg1"/>
                </a:solidFill>
              </a:rPr>
              <a:t>Did you participate in an internship, apprenticeship or other work-based learning program?</a:t>
            </a:r>
            <a:endParaRPr sz="1100" i="1" dirty="0">
              <a:solidFill>
                <a:schemeClr val="bg1"/>
              </a:solidFill>
            </a:endParaRPr>
          </a:p>
        </p:txBody>
      </p:sp>
      <p:sp>
        <p:nvSpPr>
          <p:cNvPr id="463" name="Google Shape;463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 dirty="0"/>
          </a:p>
        </p:txBody>
      </p:sp>
      <p:sp>
        <p:nvSpPr>
          <p:cNvPr id="465" name="Google Shape;465;p29"/>
          <p:cNvSpPr txBox="1">
            <a:spLocks noGrp="1"/>
          </p:cNvSpPr>
          <p:nvPr>
            <p:ph type="title" idx="4294967295"/>
          </p:nvPr>
        </p:nvSpPr>
        <p:spPr>
          <a:xfrm>
            <a:off x="2292926" y="87313"/>
            <a:ext cx="5929747" cy="7667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in Work-Based Learning</a:t>
            </a:r>
            <a:endParaRPr sz="2400" dirty="0">
              <a:solidFill>
                <a:srgbClr val="3F53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D89EE38E-7BD6-48CD-8790-6F78920721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8897182"/>
              </p:ext>
            </p:extLst>
          </p:nvPr>
        </p:nvGraphicFramePr>
        <p:xfrm>
          <a:off x="628650" y="854075"/>
          <a:ext cx="78867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3391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9"/>
          <p:cNvSpPr txBox="1">
            <a:spLocks noGrp="1"/>
          </p:cNvSpPr>
          <p:nvPr>
            <p:ph type="body" idx="1"/>
          </p:nvPr>
        </p:nvSpPr>
        <p:spPr>
          <a:xfrm>
            <a:off x="4232564" y="4636500"/>
            <a:ext cx="3990109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 dirty="0">
                <a:solidFill>
                  <a:schemeClr val="bg1"/>
                </a:solidFill>
                <a:latin typeface="+mj-lt"/>
              </a:rPr>
              <a:t>Did you participate in an internship, apprenticeship or other work-based learning program?</a:t>
            </a:r>
          </a:p>
        </p:txBody>
      </p:sp>
      <p:sp>
        <p:nvSpPr>
          <p:cNvPr id="463" name="Google Shape;463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 dirty="0"/>
          </a:p>
        </p:txBody>
      </p:sp>
      <p:sp>
        <p:nvSpPr>
          <p:cNvPr id="465" name="Google Shape;465;p29"/>
          <p:cNvSpPr txBox="1">
            <a:spLocks noGrp="1"/>
          </p:cNvSpPr>
          <p:nvPr>
            <p:ph type="title" idx="4294967295"/>
          </p:nvPr>
        </p:nvSpPr>
        <p:spPr>
          <a:xfrm>
            <a:off x="2292926" y="87313"/>
            <a:ext cx="5929747" cy="7667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3F5378"/>
                </a:solidFill>
                <a:latin typeface="+mj-lt"/>
              </a:rPr>
              <a:t>Graduates working in the industry who participated in Work-Based Learning</a:t>
            </a:r>
            <a:endParaRPr sz="2400" dirty="0">
              <a:solidFill>
                <a:srgbClr val="3F5378"/>
              </a:solidFill>
              <a:latin typeface="+mj-lt"/>
            </a:endParaRPr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5E89D2FF-701D-4467-932D-749140572F6A}"/>
              </a:ext>
            </a:extLst>
          </p:cNvPr>
          <p:cNvGraphicFramePr>
            <a:graphicFrameLocks/>
          </p:cNvGraphicFramePr>
          <p:nvPr/>
        </p:nvGraphicFramePr>
        <p:xfrm>
          <a:off x="566919" y="854075"/>
          <a:ext cx="7886700" cy="3426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9548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9"/>
          <p:cNvSpPr txBox="1">
            <a:spLocks noGrp="1"/>
          </p:cNvSpPr>
          <p:nvPr>
            <p:ph type="body" idx="1"/>
          </p:nvPr>
        </p:nvSpPr>
        <p:spPr>
          <a:xfrm>
            <a:off x="4232564" y="4636500"/>
            <a:ext cx="3913909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 dirty="0">
                <a:solidFill>
                  <a:schemeClr val="bg1"/>
                </a:solidFill>
              </a:rPr>
              <a:t>How happy are you with your decision to enter the automotive service profession?</a:t>
            </a:r>
            <a:endParaRPr sz="1100" i="1" dirty="0">
              <a:solidFill>
                <a:schemeClr val="bg1"/>
              </a:solidFill>
            </a:endParaRPr>
          </a:p>
        </p:txBody>
      </p:sp>
      <p:sp>
        <p:nvSpPr>
          <p:cNvPr id="463" name="Google Shape;463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 dirty="0"/>
          </a:p>
        </p:txBody>
      </p:sp>
      <p:sp>
        <p:nvSpPr>
          <p:cNvPr id="465" name="Google Shape;465;p29"/>
          <p:cNvSpPr txBox="1">
            <a:spLocks noGrp="1"/>
          </p:cNvSpPr>
          <p:nvPr>
            <p:ph type="title" idx="4294967295"/>
          </p:nvPr>
        </p:nvSpPr>
        <p:spPr>
          <a:xfrm>
            <a:off x="2618509" y="87313"/>
            <a:ext cx="5604164" cy="7667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Happiness with Career Decision</a:t>
            </a:r>
            <a:endParaRPr sz="2400" dirty="0">
              <a:solidFill>
                <a:srgbClr val="3F53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7051E4F4-E048-4A65-9AB7-6073B39F48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7647411"/>
              </p:ext>
            </p:extLst>
          </p:nvPr>
        </p:nvGraphicFramePr>
        <p:xfrm>
          <a:off x="628650" y="857250"/>
          <a:ext cx="78867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7E8E9D18-ED75-43C2-B8E8-B0EB91B47FCB}"/>
              </a:ext>
            </a:extLst>
          </p:cNvPr>
          <p:cNvSpPr/>
          <p:nvPr/>
        </p:nvSpPr>
        <p:spPr>
          <a:xfrm>
            <a:off x="4839849" y="3998768"/>
            <a:ext cx="110222" cy="1524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E8E9D18-ED75-43C2-B8E8-B0EB91B47FCB}"/>
              </a:ext>
            </a:extLst>
          </p:cNvPr>
          <p:cNvSpPr/>
          <p:nvPr/>
        </p:nvSpPr>
        <p:spPr>
          <a:xfrm>
            <a:off x="3510779" y="3998768"/>
            <a:ext cx="110222" cy="1524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12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7"/>
          <p:cNvSpPr txBox="1">
            <a:spLocks noGrp="1"/>
          </p:cNvSpPr>
          <p:nvPr>
            <p:ph type="title"/>
          </p:nvPr>
        </p:nvSpPr>
        <p:spPr>
          <a:xfrm>
            <a:off x="311727" y="378721"/>
            <a:ext cx="612024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156,743 Survey Invitations to Prospects</a:t>
            </a:r>
            <a:endParaRPr sz="2400" dirty="0"/>
          </a:p>
        </p:txBody>
      </p:sp>
      <p:sp>
        <p:nvSpPr>
          <p:cNvPr id="419" name="Google Shape;419;p2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2F6C241-08BE-4D64-AB1A-5605031D64F9}"/>
              </a:ext>
            </a:extLst>
          </p:cNvPr>
          <p:cNvGrpSpPr/>
          <p:nvPr/>
        </p:nvGrpSpPr>
        <p:grpSpPr>
          <a:xfrm>
            <a:off x="920239" y="1706870"/>
            <a:ext cx="7414463" cy="864880"/>
            <a:chOff x="836024" y="2296511"/>
            <a:chExt cx="7303520" cy="864880"/>
          </a:xfrm>
        </p:grpSpPr>
        <p:grpSp>
          <p:nvGrpSpPr>
            <p:cNvPr id="420" name="Google Shape;420;p27"/>
            <p:cNvGrpSpPr/>
            <p:nvPr/>
          </p:nvGrpSpPr>
          <p:grpSpPr>
            <a:xfrm rot="10800000">
              <a:off x="836024" y="2296511"/>
              <a:ext cx="2694428" cy="864880"/>
              <a:chOff x="185742" y="1697030"/>
              <a:chExt cx="5165698" cy="1658130"/>
            </a:xfrm>
          </p:grpSpPr>
          <p:sp>
            <p:nvSpPr>
              <p:cNvPr id="421" name="Google Shape;421;p27"/>
              <p:cNvSpPr/>
              <p:nvPr/>
            </p:nvSpPr>
            <p:spPr>
              <a:xfrm rot="10800000" flipH="1">
                <a:off x="1426312" y="1697030"/>
                <a:ext cx="2693400" cy="12438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rgbClr val="263248"/>
                    </a:solidFill>
                    <a:latin typeface="+mn-lt"/>
                    <a:ea typeface="Roboto Condensed"/>
                    <a:cs typeface="Arial" panose="020B0604020202020204" pitchFamily="34" charset="0"/>
                    <a:sym typeface="Roboto Condensed"/>
                  </a:rPr>
                  <a:t>e-mails</a:t>
                </a:r>
                <a:endParaRPr sz="2400" dirty="0">
                  <a:solidFill>
                    <a:srgbClr val="263248"/>
                  </a:solidFill>
                  <a:latin typeface="+mn-lt"/>
                  <a:ea typeface="Roboto Condensed"/>
                  <a:cs typeface="Arial" panose="020B0604020202020204" pitchFamily="34" charset="0"/>
                  <a:sym typeface="Roboto Condensed"/>
                </a:endParaRPr>
              </a:p>
            </p:txBody>
          </p:sp>
          <p:sp>
            <p:nvSpPr>
              <p:cNvPr id="422" name="Google Shape;422;p27"/>
              <p:cNvSpPr/>
              <p:nvPr/>
            </p:nvSpPr>
            <p:spPr>
              <a:xfrm rot="10800000" flipH="1">
                <a:off x="4107640" y="1697043"/>
                <a:ext cx="1243800" cy="12438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rgbClr val="263248"/>
                  </a:solidFill>
                  <a:latin typeface="Arial" panose="020B0604020202020204" pitchFamily="34" charset="0"/>
                  <a:ea typeface="Roboto Condensed"/>
                  <a:cs typeface="Arial" panose="020B0604020202020204" pitchFamily="34" charset="0"/>
                  <a:sym typeface="Roboto Condensed"/>
                </a:endParaRPr>
              </a:p>
            </p:txBody>
          </p:sp>
          <p:sp>
            <p:nvSpPr>
              <p:cNvPr id="423" name="Google Shape;423;p27"/>
              <p:cNvSpPr/>
              <p:nvPr/>
            </p:nvSpPr>
            <p:spPr>
              <a:xfrm flipH="1">
                <a:off x="185742" y="1697043"/>
                <a:ext cx="1243800" cy="12438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rgbClr val="263248"/>
                  </a:solidFill>
                  <a:latin typeface="Arial" panose="020B0604020202020204" pitchFamily="34" charset="0"/>
                  <a:ea typeface="Roboto Condensed"/>
                  <a:cs typeface="Arial" panose="020B0604020202020204" pitchFamily="34" charset="0"/>
                  <a:sym typeface="Roboto Condensed"/>
                </a:endParaRPr>
              </a:p>
            </p:txBody>
          </p:sp>
          <p:sp>
            <p:nvSpPr>
              <p:cNvPr id="424" name="Google Shape;424;p27"/>
              <p:cNvSpPr/>
              <p:nvPr/>
            </p:nvSpPr>
            <p:spPr>
              <a:xfrm rot="10800000">
                <a:off x="185748" y="2940860"/>
                <a:ext cx="1243800" cy="414300"/>
              </a:xfrm>
              <a:prstGeom prst="triangle">
                <a:avLst>
                  <a:gd name="adj" fmla="val 0"/>
                </a:avLst>
              </a:prstGeom>
              <a:solidFill>
                <a:srgbClr val="92A8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rgbClr val="263248"/>
                  </a:solidFill>
                  <a:latin typeface="Arial" panose="020B0604020202020204" pitchFamily="34" charset="0"/>
                  <a:ea typeface="Roboto Condensed"/>
                  <a:cs typeface="Arial" panose="020B0604020202020204" pitchFamily="34" charset="0"/>
                  <a:sym typeface="Roboto Condensed"/>
                </a:endParaRPr>
              </a:p>
            </p:txBody>
          </p:sp>
        </p:grpSp>
        <p:grpSp>
          <p:nvGrpSpPr>
            <p:cNvPr id="425" name="Google Shape;425;p27"/>
            <p:cNvGrpSpPr/>
            <p:nvPr/>
          </p:nvGrpSpPr>
          <p:grpSpPr>
            <a:xfrm rot="10800000">
              <a:off x="3062853" y="2296511"/>
              <a:ext cx="2694428" cy="864880"/>
              <a:chOff x="185742" y="1697030"/>
              <a:chExt cx="5165698" cy="1658130"/>
            </a:xfrm>
          </p:grpSpPr>
          <p:sp>
            <p:nvSpPr>
              <p:cNvPr id="426" name="Google Shape;426;p27"/>
              <p:cNvSpPr/>
              <p:nvPr/>
            </p:nvSpPr>
            <p:spPr>
              <a:xfrm rot="10800000" flipH="1">
                <a:off x="1426312" y="1697030"/>
                <a:ext cx="2693400" cy="1243800"/>
              </a:xfrm>
              <a:prstGeom prst="rect">
                <a:avLst/>
              </a:prstGeom>
              <a:solidFill>
                <a:srgbClr val="92A8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rgbClr val="263248"/>
                    </a:solidFill>
                    <a:latin typeface="+mn-lt"/>
                    <a:ea typeface="Roboto Condensed"/>
                    <a:cs typeface="Arial" panose="020B0604020202020204" pitchFamily="34" charset="0"/>
                    <a:sym typeface="Roboto Condensed"/>
                  </a:rPr>
                  <a:t>texts</a:t>
                </a:r>
                <a:endParaRPr sz="2400" dirty="0">
                  <a:solidFill>
                    <a:srgbClr val="263248"/>
                  </a:solidFill>
                  <a:latin typeface="+mn-lt"/>
                  <a:ea typeface="Roboto Condensed"/>
                  <a:cs typeface="Arial" panose="020B0604020202020204" pitchFamily="34" charset="0"/>
                  <a:sym typeface="Roboto Condensed"/>
                </a:endParaRPr>
              </a:p>
            </p:txBody>
          </p:sp>
          <p:sp>
            <p:nvSpPr>
              <p:cNvPr id="427" name="Google Shape;427;p27"/>
              <p:cNvSpPr/>
              <p:nvPr/>
            </p:nvSpPr>
            <p:spPr>
              <a:xfrm rot="10800000" flipH="1">
                <a:off x="4107640" y="1697043"/>
                <a:ext cx="1243800" cy="1243800"/>
              </a:xfrm>
              <a:prstGeom prst="rtTriangle">
                <a:avLst/>
              </a:prstGeom>
              <a:solidFill>
                <a:srgbClr val="92A8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rgbClr val="263248"/>
                  </a:solidFill>
                  <a:latin typeface="Arial" panose="020B0604020202020204" pitchFamily="34" charset="0"/>
                  <a:ea typeface="Roboto Condensed"/>
                  <a:cs typeface="Arial" panose="020B0604020202020204" pitchFamily="34" charset="0"/>
                  <a:sym typeface="Roboto Condensed"/>
                </a:endParaRPr>
              </a:p>
            </p:txBody>
          </p:sp>
          <p:sp>
            <p:nvSpPr>
              <p:cNvPr id="428" name="Google Shape;428;p27"/>
              <p:cNvSpPr/>
              <p:nvPr/>
            </p:nvSpPr>
            <p:spPr>
              <a:xfrm flipH="1">
                <a:off x="185742" y="1697043"/>
                <a:ext cx="1243800" cy="1243800"/>
              </a:xfrm>
              <a:prstGeom prst="rtTriangle">
                <a:avLst/>
              </a:prstGeom>
              <a:solidFill>
                <a:srgbClr val="92A8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rgbClr val="263248"/>
                  </a:solidFill>
                  <a:latin typeface="Arial" panose="020B0604020202020204" pitchFamily="34" charset="0"/>
                  <a:ea typeface="Roboto Condensed"/>
                  <a:cs typeface="Arial" panose="020B0604020202020204" pitchFamily="34" charset="0"/>
                  <a:sym typeface="Roboto Condensed"/>
                </a:endParaRPr>
              </a:p>
            </p:txBody>
          </p:sp>
          <p:sp>
            <p:nvSpPr>
              <p:cNvPr id="429" name="Google Shape;429;p27"/>
              <p:cNvSpPr/>
              <p:nvPr/>
            </p:nvSpPr>
            <p:spPr>
              <a:xfrm rot="10800000">
                <a:off x="185748" y="2940860"/>
                <a:ext cx="1243800" cy="414300"/>
              </a:xfrm>
              <a:prstGeom prst="triangle">
                <a:avLst>
                  <a:gd name="adj" fmla="val 0"/>
                </a:avLst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rgbClr val="263248"/>
                  </a:solidFill>
                  <a:latin typeface="Arial" panose="020B0604020202020204" pitchFamily="34" charset="0"/>
                  <a:ea typeface="Roboto Condensed"/>
                  <a:cs typeface="Arial" panose="020B0604020202020204" pitchFamily="34" charset="0"/>
                  <a:sym typeface="Roboto Condensed"/>
                </a:endParaRPr>
              </a:p>
            </p:txBody>
          </p:sp>
        </p:grpSp>
        <p:grpSp>
          <p:nvGrpSpPr>
            <p:cNvPr id="430" name="Google Shape;430;p27"/>
            <p:cNvGrpSpPr/>
            <p:nvPr/>
          </p:nvGrpSpPr>
          <p:grpSpPr>
            <a:xfrm rot="10800000">
              <a:off x="5287745" y="2296511"/>
              <a:ext cx="2851799" cy="864873"/>
              <a:chOff x="185742" y="1697043"/>
              <a:chExt cx="5165698" cy="1658117"/>
            </a:xfrm>
          </p:grpSpPr>
          <p:sp>
            <p:nvSpPr>
              <p:cNvPr id="431" name="Google Shape;431;p27"/>
              <p:cNvSpPr/>
              <p:nvPr/>
            </p:nvSpPr>
            <p:spPr>
              <a:xfrm rot="10800000" flipH="1">
                <a:off x="1263209" y="1709873"/>
                <a:ext cx="2859743" cy="1243801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rgbClr val="FFFFFF"/>
                    </a:solidFill>
                    <a:latin typeface="+mn-lt"/>
                    <a:ea typeface="Roboto Condensed"/>
                    <a:cs typeface="Arial" panose="020B0604020202020204" pitchFamily="34" charset="0"/>
                    <a:sym typeface="Roboto Condensed"/>
                  </a:rPr>
                  <a:t>instructors</a:t>
                </a:r>
                <a:endParaRPr sz="2400" dirty="0">
                  <a:solidFill>
                    <a:srgbClr val="FFFFFF"/>
                  </a:solidFill>
                  <a:latin typeface="+mn-lt"/>
                  <a:ea typeface="Roboto Condensed"/>
                  <a:cs typeface="Arial" panose="020B0604020202020204" pitchFamily="34" charset="0"/>
                  <a:sym typeface="Roboto Condensed"/>
                </a:endParaRPr>
              </a:p>
            </p:txBody>
          </p:sp>
          <p:sp>
            <p:nvSpPr>
              <p:cNvPr id="432" name="Google Shape;432;p27"/>
              <p:cNvSpPr/>
              <p:nvPr/>
            </p:nvSpPr>
            <p:spPr>
              <a:xfrm rot="10800000" flipH="1">
                <a:off x="4107640" y="1697043"/>
                <a:ext cx="1243800" cy="12438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rgbClr val="FFFFFF"/>
                  </a:solidFill>
                  <a:latin typeface="Arial" panose="020B0604020202020204" pitchFamily="34" charset="0"/>
                  <a:ea typeface="Roboto Condensed"/>
                  <a:cs typeface="Arial" panose="020B0604020202020204" pitchFamily="34" charset="0"/>
                  <a:sym typeface="Roboto Condensed"/>
                </a:endParaRPr>
              </a:p>
            </p:txBody>
          </p:sp>
          <p:sp>
            <p:nvSpPr>
              <p:cNvPr id="433" name="Google Shape;433;p27"/>
              <p:cNvSpPr/>
              <p:nvPr/>
            </p:nvSpPr>
            <p:spPr>
              <a:xfrm flipH="1">
                <a:off x="185742" y="1697043"/>
                <a:ext cx="1243800" cy="12438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rgbClr val="FFFFFF"/>
                  </a:solidFill>
                  <a:latin typeface="Arial" panose="020B0604020202020204" pitchFamily="34" charset="0"/>
                  <a:ea typeface="Roboto Condensed"/>
                  <a:cs typeface="Arial" panose="020B0604020202020204" pitchFamily="34" charset="0"/>
                  <a:sym typeface="Roboto Condensed"/>
                </a:endParaRPr>
              </a:p>
            </p:txBody>
          </p:sp>
          <p:sp>
            <p:nvSpPr>
              <p:cNvPr id="434" name="Google Shape;434;p27"/>
              <p:cNvSpPr/>
              <p:nvPr/>
            </p:nvSpPr>
            <p:spPr>
              <a:xfrm rot="10800000">
                <a:off x="185748" y="2940860"/>
                <a:ext cx="1243800" cy="414300"/>
              </a:xfrm>
              <a:prstGeom prst="triangle">
                <a:avLst>
                  <a:gd name="adj" fmla="val 0"/>
                </a:avLst>
              </a:prstGeom>
              <a:solidFill>
                <a:srgbClr val="2632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rgbClr val="FFFFFF"/>
                  </a:solidFill>
                  <a:latin typeface="Arial" panose="020B0604020202020204" pitchFamily="34" charset="0"/>
                  <a:ea typeface="Roboto Condensed"/>
                  <a:cs typeface="Arial" panose="020B0604020202020204" pitchFamily="34" charset="0"/>
                  <a:sym typeface="Roboto Condensed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D47FE4C-6731-448E-A881-1BAC35FF3A3C}"/>
              </a:ext>
            </a:extLst>
          </p:cNvPr>
          <p:cNvSpPr txBox="1"/>
          <p:nvPr/>
        </p:nvSpPr>
        <p:spPr>
          <a:xfrm>
            <a:off x="1262816" y="2757054"/>
            <a:ext cx="170308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200" dirty="0">
                <a:latin typeface="+mn-lt"/>
                <a:ea typeface="Roboto Condensed" panose="020B0604020202020204" charset="0"/>
              </a:rPr>
              <a:t>107,991 invitations</a:t>
            </a:r>
          </a:p>
          <a:p>
            <a:pPr algn="ctr">
              <a:spcBef>
                <a:spcPts val="600"/>
              </a:spcBef>
            </a:pPr>
            <a:r>
              <a:rPr lang="en-US" sz="1200" dirty="0">
                <a:latin typeface="+mn-lt"/>
                <a:ea typeface="Roboto Condensed" panose="020B0604020202020204" charset="0"/>
              </a:rPr>
              <a:t>1.6%  response rate</a:t>
            </a:r>
          </a:p>
          <a:p>
            <a:pPr algn="ctr">
              <a:spcBef>
                <a:spcPts val="600"/>
              </a:spcBef>
            </a:pPr>
            <a:r>
              <a:rPr lang="en-US" sz="1200" dirty="0">
                <a:latin typeface="+mn-lt"/>
                <a:ea typeface="Roboto Condensed" panose="020B0604020202020204" charset="0"/>
              </a:rPr>
              <a:t>84% completion rate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932313-6F3C-491D-B654-C734B511DBD6}"/>
              </a:ext>
            </a:extLst>
          </p:cNvPr>
          <p:cNvSpPr txBox="1"/>
          <p:nvPr/>
        </p:nvSpPr>
        <p:spPr>
          <a:xfrm>
            <a:off x="3489645" y="2757053"/>
            <a:ext cx="170308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200" dirty="0">
                <a:latin typeface="+mn-lt"/>
                <a:ea typeface="Roboto Condensed" panose="020B0604020202020204" charset="0"/>
              </a:rPr>
              <a:t>43,900 invitations</a:t>
            </a:r>
          </a:p>
          <a:p>
            <a:pPr algn="ctr">
              <a:spcBef>
                <a:spcPts val="600"/>
              </a:spcBef>
            </a:pPr>
            <a:r>
              <a:rPr lang="en-US" sz="1200" dirty="0">
                <a:latin typeface="+mn-lt"/>
                <a:ea typeface="Roboto Condensed" panose="020B0604020202020204" charset="0"/>
              </a:rPr>
              <a:t>3.7%  response rate</a:t>
            </a:r>
          </a:p>
          <a:p>
            <a:pPr algn="ctr">
              <a:spcBef>
                <a:spcPts val="600"/>
              </a:spcBef>
            </a:pPr>
            <a:r>
              <a:rPr lang="en-US" sz="1200" dirty="0">
                <a:latin typeface="+mn-lt"/>
                <a:ea typeface="Roboto Condensed" panose="020B0604020202020204" charset="0"/>
              </a:rPr>
              <a:t>75% completion rate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6D0819-9A65-4805-BE88-A4CC5D8BF43C}"/>
              </a:ext>
            </a:extLst>
          </p:cNvPr>
          <p:cNvSpPr txBox="1"/>
          <p:nvPr/>
        </p:nvSpPr>
        <p:spPr>
          <a:xfrm>
            <a:off x="5841494" y="2757053"/>
            <a:ext cx="170308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200" dirty="0">
                <a:latin typeface="+mn-lt"/>
                <a:ea typeface="Roboto Condensed" panose="020B0604020202020204" charset="0"/>
              </a:rPr>
              <a:t>4,852 invitations</a:t>
            </a:r>
          </a:p>
          <a:p>
            <a:pPr algn="ctr">
              <a:spcBef>
                <a:spcPts val="600"/>
              </a:spcBef>
            </a:pPr>
            <a:r>
              <a:rPr lang="en-US" sz="1200" dirty="0">
                <a:latin typeface="+mn-lt"/>
                <a:ea typeface="Roboto Condensed" panose="020B0604020202020204" charset="0"/>
              </a:rPr>
              <a:t>10.7% response rate</a:t>
            </a:r>
          </a:p>
          <a:p>
            <a:pPr algn="ctr">
              <a:spcBef>
                <a:spcPts val="600"/>
              </a:spcBef>
            </a:pPr>
            <a:r>
              <a:rPr lang="en-US" sz="1200" dirty="0">
                <a:latin typeface="+mn-lt"/>
                <a:ea typeface="Roboto Condensed" panose="020B0604020202020204" charset="0"/>
              </a:rPr>
              <a:t>85% completion rate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DF9DB7-4273-44B9-9E37-BFDE9E289C52}"/>
              </a:ext>
            </a:extLst>
          </p:cNvPr>
          <p:cNvSpPr txBox="1"/>
          <p:nvPr/>
        </p:nvSpPr>
        <p:spPr>
          <a:xfrm>
            <a:off x="2638579" y="3805517"/>
            <a:ext cx="3489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+mn-lt"/>
                <a:ea typeface="Roboto Condensed" panose="02000000000000000000" pitchFamily="2" charset="0"/>
              </a:rPr>
              <a:t>3,151 completed surveys</a:t>
            </a:r>
            <a:br>
              <a:rPr lang="en-US" dirty="0">
                <a:latin typeface="+mn-lt"/>
                <a:ea typeface="Roboto Condensed" panose="02000000000000000000" pitchFamily="2" charset="0"/>
              </a:rPr>
            </a:br>
            <a:r>
              <a:rPr lang="en-US" i="1" dirty="0">
                <a:latin typeface="+mn-lt"/>
                <a:ea typeface="Roboto Condensed" panose="02000000000000000000" pitchFamily="2" charset="0"/>
              </a:rPr>
              <a:t>Margin of error:  +/- 1.75%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9"/>
          <p:cNvSpPr txBox="1">
            <a:spLocks noGrp="1"/>
          </p:cNvSpPr>
          <p:nvPr>
            <p:ph type="body" idx="1"/>
          </p:nvPr>
        </p:nvSpPr>
        <p:spPr>
          <a:xfrm>
            <a:off x="4232564" y="4636500"/>
            <a:ext cx="4454436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 dirty="0">
                <a:solidFill>
                  <a:schemeClr val="bg1"/>
                </a:solidFill>
              </a:rPr>
              <a:t>Have you passed any of the following professional-level ASE tests?</a:t>
            </a:r>
            <a:endParaRPr sz="1100" i="1" dirty="0">
              <a:solidFill>
                <a:schemeClr val="bg1"/>
              </a:solidFill>
            </a:endParaRPr>
          </a:p>
        </p:txBody>
      </p:sp>
      <p:sp>
        <p:nvSpPr>
          <p:cNvPr id="463" name="Google Shape;463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 dirty="0"/>
          </a:p>
        </p:txBody>
      </p:sp>
      <p:sp>
        <p:nvSpPr>
          <p:cNvPr id="465" name="Google Shape;465;p29"/>
          <p:cNvSpPr txBox="1">
            <a:spLocks noGrp="1"/>
          </p:cNvSpPr>
          <p:nvPr>
            <p:ph type="title" idx="4294967295"/>
          </p:nvPr>
        </p:nvSpPr>
        <p:spPr>
          <a:xfrm>
            <a:off x="2292926" y="87313"/>
            <a:ext cx="5929747" cy="7667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Passed Professional-Level ASE Tests</a:t>
            </a:r>
            <a:endParaRPr sz="2400" dirty="0">
              <a:solidFill>
                <a:srgbClr val="3F53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282DF853-1DAF-4501-A2D7-783E5EAAF4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5066328"/>
              </p:ext>
            </p:extLst>
          </p:nvPr>
        </p:nvGraphicFramePr>
        <p:xfrm>
          <a:off x="628649" y="906780"/>
          <a:ext cx="7886702" cy="3329940"/>
        </p:xfrm>
        <a:graphic>
          <a:graphicData uri="http://schemas.openxmlformats.org/drawingml/2006/table">
            <a:tbl>
              <a:tblPr firstRow="1" bandRow="1">
                <a:solidFill>
                  <a:schemeClr val="accent2"/>
                </a:solidFill>
                <a:tableStyleId>{5C22544A-7EE6-4342-B048-85BDC9FD1C3A}</a:tableStyleId>
              </a:tblPr>
              <a:tblGrid>
                <a:gridCol w="2443163">
                  <a:extLst>
                    <a:ext uri="{9D8B030D-6E8A-4147-A177-3AD203B41FA5}">
                      <a16:colId xmlns:a16="http://schemas.microsoft.com/office/drawing/2014/main" val="1860247208"/>
                    </a:ext>
                  </a:extLst>
                </a:gridCol>
                <a:gridCol w="1814513">
                  <a:extLst>
                    <a:ext uri="{9D8B030D-6E8A-4147-A177-3AD203B41FA5}">
                      <a16:colId xmlns:a16="http://schemas.microsoft.com/office/drawing/2014/main" val="1401159365"/>
                    </a:ext>
                  </a:extLst>
                </a:gridCol>
                <a:gridCol w="1814513">
                  <a:extLst>
                    <a:ext uri="{9D8B030D-6E8A-4147-A177-3AD203B41FA5}">
                      <a16:colId xmlns:a16="http://schemas.microsoft.com/office/drawing/2014/main" val="4240286801"/>
                    </a:ext>
                  </a:extLst>
                </a:gridCol>
                <a:gridCol w="1814513">
                  <a:extLst>
                    <a:ext uri="{9D8B030D-6E8A-4147-A177-3AD203B41FA5}">
                      <a16:colId xmlns:a16="http://schemas.microsoft.com/office/drawing/2014/main" val="23610502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Total Employees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Accredited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Nonaccredited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943876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dirty="0"/>
                        <a:t> G1:  Maintenance / Light Repair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43%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44%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36%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1141828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dirty="0"/>
                        <a:t> A:  Auto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37%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39%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30%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572961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dirty="0"/>
                        <a:t> B:  Collision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384163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dirty="0"/>
                        <a:t> B6:  Collision Estimator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9543537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dirty="0"/>
                        <a:t> C:  Service Consultant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135559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dirty="0"/>
                        <a:t> E:  Truck Equipment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051528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dirty="0"/>
                        <a:t> F:  Alternate Fuels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267367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dirty="0"/>
                        <a:t> H:  Transit Bus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814984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dirty="0"/>
                        <a:t> L:  Advanced Level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404571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dirty="0"/>
                        <a:t> P:  Parts Specialist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197284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dirty="0"/>
                        <a:t> S:  School Bus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9655644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dirty="0"/>
                        <a:t> T:  Medium / Heavy Truck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779931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dirty="0"/>
                        <a:t> Master Technician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10%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882358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dirty="0"/>
                        <a:t> None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39%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37%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44%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46996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03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9"/>
          <p:cNvSpPr txBox="1">
            <a:spLocks noGrp="1"/>
          </p:cNvSpPr>
          <p:nvPr>
            <p:ph type="body" idx="1"/>
          </p:nvPr>
        </p:nvSpPr>
        <p:spPr>
          <a:xfrm>
            <a:off x="4232564" y="4636500"/>
            <a:ext cx="3726872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 dirty="0">
                <a:solidFill>
                  <a:schemeClr val="bg1"/>
                </a:solidFill>
              </a:rPr>
              <a:t>How important is ASE certification to your advancement in automotive service?</a:t>
            </a:r>
            <a:endParaRPr sz="1100" i="1" dirty="0">
              <a:solidFill>
                <a:schemeClr val="bg1"/>
              </a:solidFill>
            </a:endParaRPr>
          </a:p>
        </p:txBody>
      </p:sp>
      <p:sp>
        <p:nvSpPr>
          <p:cNvPr id="463" name="Google Shape;463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 dirty="0"/>
          </a:p>
        </p:txBody>
      </p:sp>
      <p:sp>
        <p:nvSpPr>
          <p:cNvPr id="465" name="Google Shape;465;p29"/>
          <p:cNvSpPr txBox="1">
            <a:spLocks noGrp="1"/>
          </p:cNvSpPr>
          <p:nvPr>
            <p:ph type="title" idx="4294967295"/>
          </p:nvPr>
        </p:nvSpPr>
        <p:spPr>
          <a:xfrm>
            <a:off x="2628900" y="87313"/>
            <a:ext cx="5593773" cy="7667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of ASE Certification</a:t>
            </a:r>
            <a:endParaRPr sz="2400" dirty="0">
              <a:solidFill>
                <a:srgbClr val="3F53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7051E4F4-E048-4A65-9AB7-6073B39F48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1170898"/>
              </p:ext>
            </p:extLst>
          </p:nvPr>
        </p:nvGraphicFramePr>
        <p:xfrm>
          <a:off x="628650" y="857250"/>
          <a:ext cx="78867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7E8E9D18-ED75-43C2-B8E8-B0EB91B47FCB}"/>
              </a:ext>
            </a:extLst>
          </p:cNvPr>
          <p:cNvSpPr/>
          <p:nvPr/>
        </p:nvSpPr>
        <p:spPr>
          <a:xfrm>
            <a:off x="4698447" y="3998768"/>
            <a:ext cx="110222" cy="1524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E8E9D18-ED75-43C2-B8E8-B0EB91B47FCB}"/>
              </a:ext>
            </a:extLst>
          </p:cNvPr>
          <p:cNvSpPr/>
          <p:nvPr/>
        </p:nvSpPr>
        <p:spPr>
          <a:xfrm>
            <a:off x="3156726" y="3998768"/>
            <a:ext cx="110222" cy="1524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78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93730" y="2377095"/>
            <a:ext cx="4945861" cy="15402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Graduates NOT Working in Automotive Service</a:t>
            </a:r>
            <a:endParaRPr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1498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8"/>
          <p:cNvSpPr txBox="1">
            <a:spLocks noGrp="1"/>
          </p:cNvSpPr>
          <p:nvPr>
            <p:ph type="title"/>
          </p:nvPr>
        </p:nvSpPr>
        <p:spPr>
          <a:xfrm>
            <a:off x="489150" y="378721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Non-Employee Demographics</a:t>
            </a:r>
            <a:endParaRPr sz="2400" dirty="0"/>
          </a:p>
        </p:txBody>
      </p:sp>
      <p:sp>
        <p:nvSpPr>
          <p:cNvPr id="446" name="Google Shape;446;p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A0E47E1-E402-454D-A3B8-6B382628BE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0685631"/>
              </p:ext>
            </p:extLst>
          </p:nvPr>
        </p:nvGraphicFramePr>
        <p:xfrm>
          <a:off x="-56707" y="1477925"/>
          <a:ext cx="4692502" cy="2888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E28B3AF-9022-4111-A24A-861D7C7198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0479269"/>
              </p:ext>
            </p:extLst>
          </p:nvPr>
        </p:nvGraphicFramePr>
        <p:xfrm>
          <a:off x="4412898" y="1477925"/>
          <a:ext cx="4692502" cy="2888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14615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8580C3-3C07-4BFD-BADB-6F6C00E7996C}"/>
              </a:ext>
            </a:extLst>
          </p:cNvPr>
          <p:cNvSpPr txBox="1"/>
          <p:nvPr/>
        </p:nvSpPr>
        <p:spPr>
          <a:xfrm>
            <a:off x="666178" y="2131536"/>
            <a:ext cx="4285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10% Technical Trades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A15AEC-0D8F-4665-A6E0-81E0CA0E9FB7}"/>
              </a:ext>
            </a:extLst>
          </p:cNvPr>
          <p:cNvSpPr txBox="1"/>
          <p:nvPr/>
        </p:nvSpPr>
        <p:spPr>
          <a:xfrm>
            <a:off x="3523955" y="1112774"/>
            <a:ext cx="4370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11% Retail / Food Service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25A49A-4C99-4F9E-945B-701FC9A1C543}"/>
              </a:ext>
            </a:extLst>
          </p:cNvPr>
          <p:cNvSpPr txBox="1"/>
          <p:nvPr/>
        </p:nvSpPr>
        <p:spPr>
          <a:xfrm>
            <a:off x="420050" y="2629206"/>
            <a:ext cx="373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5% School / Training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53F424-E996-49E7-8106-C60297BE4365}"/>
              </a:ext>
            </a:extLst>
          </p:cNvPr>
          <p:cNvSpPr txBox="1"/>
          <p:nvPr/>
        </p:nvSpPr>
        <p:spPr>
          <a:xfrm>
            <a:off x="712042" y="3524622"/>
            <a:ext cx="285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6% Farming / Agriculture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F70EB3-D4AA-4E86-BA43-32B6D980C2EE}"/>
              </a:ext>
            </a:extLst>
          </p:cNvPr>
          <p:cNvSpPr txBox="1"/>
          <p:nvPr/>
        </p:nvSpPr>
        <p:spPr>
          <a:xfrm>
            <a:off x="3598700" y="3493844"/>
            <a:ext cx="2290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7% Construction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A088FA-C72D-48BA-AC5B-BEB6676101F3}"/>
              </a:ext>
            </a:extLst>
          </p:cNvPr>
          <p:cNvSpPr txBox="1"/>
          <p:nvPr/>
        </p:nvSpPr>
        <p:spPr>
          <a:xfrm>
            <a:off x="5075306" y="2235353"/>
            <a:ext cx="1964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1% Engineering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7ADEC4-26FE-4754-A239-952AE6832068}"/>
              </a:ext>
            </a:extLst>
          </p:cNvPr>
          <p:cNvSpPr txBox="1"/>
          <p:nvPr/>
        </p:nvSpPr>
        <p:spPr>
          <a:xfrm>
            <a:off x="2936474" y="1625895"/>
            <a:ext cx="197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10% Other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0AFE9E-AD87-4208-AF03-9ADAD3E2A7D7}"/>
              </a:ext>
            </a:extLst>
          </p:cNvPr>
          <p:cNvSpPr txBox="1"/>
          <p:nvPr/>
        </p:nvSpPr>
        <p:spPr>
          <a:xfrm>
            <a:off x="3672273" y="2587807"/>
            <a:ext cx="3181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11% Unemployed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1A4BEA-B63A-49F2-A8E2-98935AF7D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03" y="1198085"/>
            <a:ext cx="750755" cy="647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2FD77D-DC35-4905-9A19-4E84E0D57A26}"/>
              </a:ext>
            </a:extLst>
          </p:cNvPr>
          <p:cNvSpPr txBox="1"/>
          <p:nvPr/>
        </p:nvSpPr>
        <p:spPr>
          <a:xfrm>
            <a:off x="155083" y="403128"/>
            <a:ext cx="7638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D7A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B0604020202020204" charset="0"/>
              </a:rPr>
              <a:t>41% of Grads NOT in Automotive Service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91D98F-4859-4151-A363-B123A8BC800A}"/>
              </a:ext>
            </a:extLst>
          </p:cNvPr>
          <p:cNvSpPr txBox="1"/>
          <p:nvPr/>
        </p:nvSpPr>
        <p:spPr>
          <a:xfrm>
            <a:off x="-25351" y="2951716"/>
            <a:ext cx="2513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11% Laborer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584947-7456-4691-B58D-C57CFA1B2D37}"/>
              </a:ext>
            </a:extLst>
          </p:cNvPr>
          <p:cNvSpPr txBox="1"/>
          <p:nvPr/>
        </p:nvSpPr>
        <p:spPr>
          <a:xfrm>
            <a:off x="2404509" y="3041712"/>
            <a:ext cx="1633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7% Military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3B9B09-8185-49B1-B39D-ACC5B4C0E8BD}"/>
              </a:ext>
            </a:extLst>
          </p:cNvPr>
          <p:cNvSpPr txBox="1"/>
          <p:nvPr/>
        </p:nvSpPr>
        <p:spPr>
          <a:xfrm>
            <a:off x="637194" y="1227941"/>
            <a:ext cx="2527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9% Maintenance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0F84C4-ABEF-4E48-9D94-CA1B2DDE3BE0}"/>
              </a:ext>
            </a:extLst>
          </p:cNvPr>
          <p:cNvSpPr txBox="1"/>
          <p:nvPr/>
        </p:nvSpPr>
        <p:spPr>
          <a:xfrm>
            <a:off x="155083" y="1715975"/>
            <a:ext cx="2951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9% Delivery / Logistics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06FD72-F810-494B-BB85-FEB9BFEE08A7}"/>
              </a:ext>
            </a:extLst>
          </p:cNvPr>
          <p:cNvSpPr txBox="1"/>
          <p:nvPr/>
        </p:nvSpPr>
        <p:spPr>
          <a:xfrm>
            <a:off x="4145089" y="3138323"/>
            <a:ext cx="2527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2% Law Enforcement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9D1E64-3074-407C-8936-1DCBF7A5A915}"/>
              </a:ext>
            </a:extLst>
          </p:cNvPr>
          <p:cNvSpPr txBox="1"/>
          <p:nvPr/>
        </p:nvSpPr>
        <p:spPr>
          <a:xfrm>
            <a:off x="4873493" y="1716833"/>
            <a:ext cx="31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2% Business / Management</a:t>
            </a:r>
          </a:p>
        </p:txBody>
      </p:sp>
    </p:spTree>
    <p:extLst>
      <p:ext uri="{BB962C8B-B14F-4D97-AF65-F5344CB8AC3E}">
        <p14:creationId xmlns:p14="http://schemas.microsoft.com/office/powerpoint/2010/main" val="3061685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9"/>
          <p:cNvSpPr txBox="1">
            <a:spLocks noGrp="1"/>
          </p:cNvSpPr>
          <p:nvPr>
            <p:ph type="body" idx="1"/>
          </p:nvPr>
        </p:nvSpPr>
        <p:spPr>
          <a:xfrm>
            <a:off x="4232563" y="4636500"/>
            <a:ext cx="3643745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 dirty="0">
                <a:solidFill>
                  <a:schemeClr val="bg1"/>
                </a:solidFill>
              </a:rPr>
              <a:t>Was there any particular reason you left the automotive service industry?</a:t>
            </a:r>
            <a:endParaRPr sz="1100" i="1" dirty="0">
              <a:solidFill>
                <a:schemeClr val="bg1"/>
              </a:solidFill>
            </a:endParaRPr>
          </a:p>
        </p:txBody>
      </p:sp>
      <p:sp>
        <p:nvSpPr>
          <p:cNvPr id="463" name="Google Shape;463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 dirty="0"/>
          </a:p>
        </p:txBody>
      </p:sp>
      <p:sp>
        <p:nvSpPr>
          <p:cNvPr id="465" name="Google Shape;465;p29"/>
          <p:cNvSpPr txBox="1">
            <a:spLocks noGrp="1"/>
          </p:cNvSpPr>
          <p:nvPr>
            <p:ph type="title" idx="4294967295"/>
          </p:nvPr>
        </p:nvSpPr>
        <p:spPr>
          <a:xfrm>
            <a:off x="2098964" y="87313"/>
            <a:ext cx="7006436" cy="7667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>
                <a:solidFill>
                  <a:srgbClr val="3F5378"/>
                </a:solidFill>
                <a:latin typeface="+mj-lt"/>
              </a:rPr>
              <a:t>Reasons Grads Left Automotive Service Industry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282DF853-1DAF-4501-A2D7-783E5EAAF4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547087"/>
              </p:ext>
            </p:extLst>
          </p:nvPr>
        </p:nvGraphicFramePr>
        <p:xfrm>
          <a:off x="1607126" y="906780"/>
          <a:ext cx="5929747" cy="3329940"/>
        </p:xfrm>
        <a:graphic>
          <a:graphicData uri="http://schemas.openxmlformats.org/drawingml/2006/table">
            <a:tbl>
              <a:tblPr firstRow="1" bandRow="1">
                <a:solidFill>
                  <a:schemeClr val="accent2"/>
                </a:solidFill>
                <a:tableStyleId>{5C22544A-7EE6-4342-B048-85BDC9FD1C3A}</a:tableStyleId>
              </a:tblPr>
              <a:tblGrid>
                <a:gridCol w="4327178">
                  <a:extLst>
                    <a:ext uri="{9D8B030D-6E8A-4147-A177-3AD203B41FA5}">
                      <a16:colId xmlns:a16="http://schemas.microsoft.com/office/drawing/2014/main" val="1860247208"/>
                    </a:ext>
                  </a:extLst>
                </a:gridCol>
                <a:gridCol w="1602569">
                  <a:extLst>
                    <a:ext uri="{9D8B030D-6E8A-4147-A177-3AD203B41FA5}">
                      <a16:colId xmlns:a16="http://schemas.microsoft.com/office/drawing/2014/main" val="14011593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Total Non-Employees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943876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dirty="0"/>
                        <a:t> Better opportunity elsewhere</a:t>
                      </a:r>
                    </a:p>
                  </a:txBody>
                  <a:tcPr marL="68580" marR="68580" marT="34290" marB="3429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17%</a:t>
                      </a:r>
                    </a:p>
                  </a:txBody>
                  <a:tcPr marL="68580" marR="68580" marT="34290" marB="3429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1828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dirty="0"/>
                        <a:t> Poor salary / low wages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12%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2961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dirty="0"/>
                        <a:t> Wanted to do something else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10%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4163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dirty="0"/>
                        <a:t> Management issues / conflicts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8%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3537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dirty="0"/>
                        <a:t> COVID lockdown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5559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dirty="0"/>
                        <a:t> Didn’t enjoy / lost interest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6%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1528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dirty="0"/>
                        <a:t> Employer went out of business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7367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dirty="0"/>
                        <a:t> Flat rate pay / schedule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4%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4984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dirty="0"/>
                        <a:t> Returned to school</a:t>
                      </a:r>
                    </a:p>
                  </a:txBody>
                  <a:tcPr marL="68580" marR="68580" marT="34290" marB="3429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4%</a:t>
                      </a:r>
                    </a:p>
                  </a:txBody>
                  <a:tcPr marL="68580" marR="68580" marT="34290" marB="3429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4571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dirty="0"/>
                        <a:t> Health-related issues / injuries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7284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dirty="0"/>
                        <a:t> Other reasons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5644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dirty="0"/>
                        <a:t> Don’t know / no specific reason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9931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dirty="0"/>
                        <a:t> </a:t>
                      </a:r>
                      <a:r>
                        <a:rPr lang="en-US" sz="1000" b="1" dirty="0"/>
                        <a:t>Negatives:  Didn’t want to stay in automotive service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40%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358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dirty="0"/>
                        <a:t> </a:t>
                      </a:r>
                      <a:r>
                        <a:rPr lang="en-US" sz="1000" b="1" dirty="0"/>
                        <a:t>Positives:  Better opportunities outside automotive service</a:t>
                      </a:r>
                    </a:p>
                  </a:txBody>
                  <a:tcPr marL="68580" marR="68580" marT="34290" marB="3429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21%</a:t>
                      </a:r>
                    </a:p>
                  </a:txBody>
                  <a:tcPr marL="68580" marR="68580" marT="34290" marB="3429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996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644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9"/>
          <p:cNvSpPr txBox="1">
            <a:spLocks noGrp="1"/>
          </p:cNvSpPr>
          <p:nvPr>
            <p:ph type="body" idx="1"/>
          </p:nvPr>
        </p:nvSpPr>
        <p:spPr>
          <a:xfrm>
            <a:off x="4232564" y="4636500"/>
            <a:ext cx="3861954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 dirty="0">
                <a:solidFill>
                  <a:schemeClr val="bg1"/>
                </a:solidFill>
              </a:rPr>
              <a:t>Was there any particular reason you chose not to work in automotive service?</a:t>
            </a:r>
            <a:endParaRPr sz="1100" i="1" dirty="0">
              <a:solidFill>
                <a:schemeClr val="bg1"/>
              </a:solidFill>
            </a:endParaRPr>
          </a:p>
        </p:txBody>
      </p:sp>
      <p:sp>
        <p:nvSpPr>
          <p:cNvPr id="463" name="Google Shape;463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 dirty="0"/>
          </a:p>
        </p:txBody>
      </p:sp>
      <p:sp>
        <p:nvSpPr>
          <p:cNvPr id="465" name="Google Shape;465;p29"/>
          <p:cNvSpPr txBox="1">
            <a:spLocks noGrp="1"/>
          </p:cNvSpPr>
          <p:nvPr>
            <p:ph type="title" idx="4294967295"/>
          </p:nvPr>
        </p:nvSpPr>
        <p:spPr>
          <a:xfrm>
            <a:off x="2202873" y="87313"/>
            <a:ext cx="6650182" cy="7667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3F5378"/>
                </a:solidFill>
                <a:latin typeface="+mj-lt"/>
              </a:rPr>
              <a:t>Reasons Grads Didn’t Enter Automotive Service</a:t>
            </a:r>
            <a:endParaRPr dirty="0">
              <a:solidFill>
                <a:srgbClr val="3F53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282DF853-1DAF-4501-A2D7-783E5EAAF4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452479"/>
              </p:ext>
            </p:extLst>
          </p:nvPr>
        </p:nvGraphicFramePr>
        <p:xfrm>
          <a:off x="1654610" y="906780"/>
          <a:ext cx="5834780" cy="3329940"/>
        </p:xfrm>
        <a:graphic>
          <a:graphicData uri="http://schemas.openxmlformats.org/drawingml/2006/table">
            <a:tbl>
              <a:tblPr firstRow="1" bandRow="1">
                <a:solidFill>
                  <a:schemeClr val="accent2"/>
                </a:solidFill>
                <a:tableStyleId>{5C22544A-7EE6-4342-B048-85BDC9FD1C3A}</a:tableStyleId>
              </a:tblPr>
              <a:tblGrid>
                <a:gridCol w="4257876">
                  <a:extLst>
                    <a:ext uri="{9D8B030D-6E8A-4147-A177-3AD203B41FA5}">
                      <a16:colId xmlns:a16="http://schemas.microsoft.com/office/drawing/2014/main" val="1860247208"/>
                    </a:ext>
                  </a:extLst>
                </a:gridCol>
                <a:gridCol w="1576904">
                  <a:extLst>
                    <a:ext uri="{9D8B030D-6E8A-4147-A177-3AD203B41FA5}">
                      <a16:colId xmlns:a16="http://schemas.microsoft.com/office/drawing/2014/main" val="14011593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Total Non-Employees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943876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dirty="0"/>
                        <a:t> Wanted to do something else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18%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1828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dirty="0"/>
                        <a:t> Lack of skills / experience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12%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2961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dirty="0"/>
                        <a:t> Didn’t enjoy / lost interest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11%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4163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dirty="0"/>
                        <a:t> Better opportunity elsewhere</a:t>
                      </a:r>
                    </a:p>
                  </a:txBody>
                  <a:tcPr marL="68580" marR="68580" marT="34290" marB="3429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9%</a:t>
                      </a:r>
                    </a:p>
                  </a:txBody>
                  <a:tcPr marL="68580" marR="68580" marT="34290" marB="3429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3537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dirty="0"/>
                        <a:t> Couldn’t find a job in automotive service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9%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5559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dirty="0"/>
                        <a:t> Continued in school</a:t>
                      </a:r>
                    </a:p>
                  </a:txBody>
                  <a:tcPr marL="68580" marR="68580" marT="34290" marB="3429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6%</a:t>
                      </a:r>
                    </a:p>
                  </a:txBody>
                  <a:tcPr marL="68580" marR="68580" marT="34290" marB="3429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1528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dirty="0"/>
                        <a:t> Poor salary / low wages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5%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7367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dirty="0"/>
                        <a:t> Health-related issues / injuries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4984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dirty="0"/>
                        <a:t> Prefer to be self-employed</a:t>
                      </a:r>
                    </a:p>
                  </a:txBody>
                  <a:tcPr marL="68580" marR="68580" marT="34290" marB="3429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3%</a:t>
                      </a:r>
                    </a:p>
                  </a:txBody>
                  <a:tcPr marL="68580" marR="68580" marT="34290" marB="3429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4571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dirty="0"/>
                        <a:t> Cost of getting started / buying tools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2%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7284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dirty="0"/>
                        <a:t> Other reasons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5644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dirty="0"/>
                        <a:t> Don’t know / no specific reason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17%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9931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dirty="0"/>
                        <a:t> </a:t>
                      </a:r>
                      <a:r>
                        <a:rPr lang="en-US" sz="1000" b="1" dirty="0"/>
                        <a:t>Negatives:  Didn’t want to stay in automotive service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57%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358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dirty="0"/>
                        <a:t> </a:t>
                      </a:r>
                      <a:r>
                        <a:rPr lang="en-US" sz="1000" b="1" dirty="0"/>
                        <a:t>Positives:  Better opportunities outside automotive service</a:t>
                      </a:r>
                    </a:p>
                  </a:txBody>
                  <a:tcPr marL="68580" marR="68580" marT="34290" marB="3429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18%</a:t>
                      </a:r>
                    </a:p>
                  </a:txBody>
                  <a:tcPr marL="68580" marR="68580" marT="34290" marB="3429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996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460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9"/>
          <p:cNvSpPr txBox="1">
            <a:spLocks noGrp="1"/>
          </p:cNvSpPr>
          <p:nvPr>
            <p:ph type="body" idx="1"/>
          </p:nvPr>
        </p:nvSpPr>
        <p:spPr>
          <a:xfrm>
            <a:off x="4232564" y="4636500"/>
            <a:ext cx="4048991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 dirty="0">
                <a:solidFill>
                  <a:schemeClr val="bg1"/>
                </a:solidFill>
              </a:rPr>
              <a:t>How well did your education prepare you for an automotive service career?</a:t>
            </a:r>
            <a:endParaRPr sz="1100" i="1" dirty="0">
              <a:solidFill>
                <a:schemeClr val="bg1"/>
              </a:solidFill>
            </a:endParaRPr>
          </a:p>
        </p:txBody>
      </p:sp>
      <p:sp>
        <p:nvSpPr>
          <p:cNvPr id="463" name="Google Shape;463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 dirty="0"/>
          </a:p>
        </p:txBody>
      </p:sp>
      <p:sp>
        <p:nvSpPr>
          <p:cNvPr id="465" name="Google Shape;465;p29"/>
          <p:cNvSpPr txBox="1">
            <a:spLocks noGrp="1"/>
          </p:cNvSpPr>
          <p:nvPr>
            <p:ph type="title" idx="4294967295"/>
          </p:nvPr>
        </p:nvSpPr>
        <p:spPr>
          <a:xfrm>
            <a:off x="2292926" y="87313"/>
            <a:ext cx="6653647" cy="7667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for Employment in Auto Service</a:t>
            </a:r>
            <a:endParaRPr sz="2400" dirty="0">
              <a:solidFill>
                <a:srgbClr val="3F53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5E89D2FF-701D-4467-932D-749140572F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825683"/>
              </p:ext>
            </p:extLst>
          </p:nvPr>
        </p:nvGraphicFramePr>
        <p:xfrm>
          <a:off x="628650" y="854075"/>
          <a:ext cx="7886700" cy="3426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7E8E9D18-ED75-43C2-B8E8-B0EB91B47FCB}"/>
              </a:ext>
            </a:extLst>
          </p:cNvPr>
          <p:cNvSpPr/>
          <p:nvPr/>
        </p:nvSpPr>
        <p:spPr>
          <a:xfrm>
            <a:off x="2944398" y="4033405"/>
            <a:ext cx="110222" cy="1524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64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9"/>
          <p:cNvSpPr txBox="1">
            <a:spLocks noGrp="1"/>
          </p:cNvSpPr>
          <p:nvPr>
            <p:ph type="body" idx="1"/>
          </p:nvPr>
        </p:nvSpPr>
        <p:spPr>
          <a:xfrm>
            <a:off x="4232564" y="4636500"/>
            <a:ext cx="4080163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 dirty="0">
                <a:solidFill>
                  <a:schemeClr val="bg1"/>
                </a:solidFill>
              </a:rPr>
              <a:t>Did you participate in an internship, apprenticeship or other work-based learning program?</a:t>
            </a:r>
            <a:endParaRPr sz="1100" i="1" dirty="0">
              <a:solidFill>
                <a:schemeClr val="bg1"/>
              </a:solidFill>
            </a:endParaRPr>
          </a:p>
        </p:txBody>
      </p:sp>
      <p:sp>
        <p:nvSpPr>
          <p:cNvPr id="463" name="Google Shape;463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 dirty="0"/>
          </a:p>
        </p:txBody>
      </p:sp>
      <p:sp>
        <p:nvSpPr>
          <p:cNvPr id="465" name="Google Shape;465;p29"/>
          <p:cNvSpPr txBox="1">
            <a:spLocks noGrp="1"/>
          </p:cNvSpPr>
          <p:nvPr>
            <p:ph type="title" idx="4294967295"/>
          </p:nvPr>
        </p:nvSpPr>
        <p:spPr>
          <a:xfrm>
            <a:off x="2292926" y="87313"/>
            <a:ext cx="5929747" cy="7667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in Work-Based Learning</a:t>
            </a:r>
            <a:endParaRPr sz="2400" dirty="0">
              <a:solidFill>
                <a:srgbClr val="3F53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D89EE38E-7BD6-48CD-8790-6F78920721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520530"/>
              </p:ext>
            </p:extLst>
          </p:nvPr>
        </p:nvGraphicFramePr>
        <p:xfrm>
          <a:off x="628650" y="854075"/>
          <a:ext cx="78867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8513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9"/>
          <p:cNvSpPr txBox="1">
            <a:spLocks noGrp="1"/>
          </p:cNvSpPr>
          <p:nvPr>
            <p:ph type="body" idx="1"/>
          </p:nvPr>
        </p:nvSpPr>
        <p:spPr>
          <a:xfrm>
            <a:off x="4232564" y="4636500"/>
            <a:ext cx="3955472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US" sz="1100" i="1" dirty="0">
                <a:solidFill>
                  <a:schemeClr val="bg1"/>
                </a:solidFill>
                <a:latin typeface="+mj-lt"/>
              </a:rPr>
              <a:t>Did you participate in an internship, apprenticeship or other work-based learning program?</a:t>
            </a:r>
          </a:p>
        </p:txBody>
      </p:sp>
      <p:sp>
        <p:nvSpPr>
          <p:cNvPr id="463" name="Google Shape;463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 dirty="0"/>
          </a:p>
        </p:txBody>
      </p:sp>
      <p:sp>
        <p:nvSpPr>
          <p:cNvPr id="465" name="Google Shape;465;p29"/>
          <p:cNvSpPr txBox="1">
            <a:spLocks noGrp="1"/>
          </p:cNvSpPr>
          <p:nvPr>
            <p:ph type="title" idx="4294967295"/>
          </p:nvPr>
        </p:nvSpPr>
        <p:spPr>
          <a:xfrm>
            <a:off x="2292926" y="87313"/>
            <a:ext cx="6671460" cy="7667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3F53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Less Participation in Work-Based Learning</a:t>
            </a:r>
            <a:br>
              <a:rPr lang="en-US" sz="2400" dirty="0">
                <a:solidFill>
                  <a:srgbClr val="3F53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2400" dirty="0">
                <a:solidFill>
                  <a:srgbClr val="3F53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Among Graduates NOT in the Industry</a:t>
            </a:r>
            <a:endParaRPr sz="2400" dirty="0">
              <a:solidFill>
                <a:srgbClr val="3F53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5E89D2FF-701D-4467-932D-749140572F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7789963"/>
              </p:ext>
            </p:extLst>
          </p:nvPr>
        </p:nvGraphicFramePr>
        <p:xfrm>
          <a:off x="566919" y="854075"/>
          <a:ext cx="7886700" cy="3426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8003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5" y="2430882"/>
            <a:ext cx="4094400" cy="124749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Current Students</a:t>
            </a:r>
            <a:endParaRPr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93730" y="2377094"/>
            <a:ext cx="5903658" cy="130128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Comparisons &amp; Observations</a:t>
            </a:r>
            <a:endParaRPr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8614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460984" y="397576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Comparisons – Career Choices</a:t>
            </a:r>
            <a:endParaRPr sz="2400" dirty="0"/>
          </a:p>
        </p:txBody>
      </p:sp>
      <p:sp>
        <p:nvSpPr>
          <p:cNvPr id="267" name="Google Shape;267;p18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Accredited Programs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/>
              <a:t>Students who recognize that they attend ASE accredited programs express more positive attitudes toward careers in automotive service:</a:t>
            </a:r>
          </a:p>
          <a:p>
            <a:pPr marL="285750" indent="-285750"/>
            <a:r>
              <a:rPr lang="en-US" sz="1400" i="1" dirty="0">
                <a:highlight>
                  <a:srgbClr val="FFFF00"/>
                </a:highlight>
              </a:rPr>
              <a:t>79% intend to pursue careers</a:t>
            </a:r>
            <a:r>
              <a:rPr lang="en-US" sz="1400" i="1" dirty="0"/>
              <a:t>.</a:t>
            </a:r>
          </a:p>
          <a:p>
            <a:pPr marL="285750" indent="-285750"/>
            <a:r>
              <a:rPr lang="en-US" sz="1400" i="1" dirty="0">
                <a:highlight>
                  <a:srgbClr val="FFFF00"/>
                </a:highlight>
              </a:rPr>
              <a:t>94% feel prepared for their careers</a:t>
            </a:r>
            <a:r>
              <a:rPr lang="en-US" sz="1400" i="1" dirty="0"/>
              <a:t>.</a:t>
            </a:r>
          </a:p>
          <a:p>
            <a:pPr marL="285750" indent="-285750"/>
            <a:r>
              <a:rPr lang="en-US" sz="1400" i="1" dirty="0"/>
              <a:t>95% are happy with their career choices.</a:t>
            </a:r>
            <a:br>
              <a:rPr lang="en-US" sz="1600" dirty="0"/>
            </a:br>
            <a:endParaRPr dirty="0"/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 dirty="0"/>
          </a:p>
        </p:txBody>
      </p:sp>
      <p:sp>
        <p:nvSpPr>
          <p:cNvPr id="8" name="Google Shape;267;p18">
            <a:extLst>
              <a:ext uri="{FF2B5EF4-FFF2-40B4-BE49-F238E27FC236}">
                <a16:creationId xmlns:a16="http://schemas.microsoft.com/office/drawing/2014/main" id="{E815902E-7676-45A0-B332-47B7AA0AAD9C}"/>
              </a:ext>
            </a:extLst>
          </p:cNvPr>
          <p:cNvSpPr txBox="1">
            <a:spLocks/>
          </p:cNvSpPr>
          <p:nvPr/>
        </p:nvSpPr>
        <p:spPr>
          <a:xfrm>
            <a:off x="4572000" y="1537988"/>
            <a:ext cx="3378300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buFont typeface="Roboto Condensed Light"/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Nonaccredited Programs</a:t>
            </a:r>
          </a:p>
          <a:p>
            <a:pPr marL="0" indent="0">
              <a:buFont typeface="Roboto Condensed Light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Students who recognize that they do </a:t>
            </a:r>
            <a:r>
              <a:rPr lang="en-US" sz="1600" i="1" u="sng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attend ASE accredited programs still express interest in auto service careers, but they are less positive in their attitudes:</a:t>
            </a:r>
          </a:p>
          <a:p>
            <a:pPr marL="285750" indent="-285750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65% intend to pursue careers.</a:t>
            </a:r>
          </a:p>
          <a:p>
            <a:pPr marL="285750" indent="-285750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80% feel prepared for their careers.</a:t>
            </a:r>
          </a:p>
          <a:p>
            <a:pPr marL="285750" indent="-285750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91% are happy with their career choices.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811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460984" y="397576"/>
            <a:ext cx="609568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Comparisons – Work-based Learning</a:t>
            </a:r>
            <a:endParaRPr sz="2400" dirty="0"/>
          </a:p>
        </p:txBody>
      </p:sp>
      <p:sp>
        <p:nvSpPr>
          <p:cNvPr id="267" name="Google Shape;267;p18"/>
          <p:cNvSpPr txBox="1">
            <a:spLocks noGrp="1"/>
          </p:cNvSpPr>
          <p:nvPr>
            <p:ph type="body" idx="1"/>
          </p:nvPr>
        </p:nvSpPr>
        <p:spPr>
          <a:xfrm>
            <a:off x="814274" y="1537988"/>
            <a:ext cx="3643425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Accredited Programs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/>
              <a:t>Students who recognize that they attend ASE accredited programs are more likely to have participated in work-based learning:</a:t>
            </a:r>
          </a:p>
          <a:p>
            <a:pPr marL="285750" indent="-285750"/>
            <a:r>
              <a:rPr lang="en-US" sz="1400" i="1" dirty="0"/>
              <a:t>22% internships.</a:t>
            </a:r>
          </a:p>
          <a:p>
            <a:pPr marL="285750" indent="-285750"/>
            <a:r>
              <a:rPr lang="en-US" sz="1400" i="1" dirty="0"/>
              <a:t>17% apprenticeships.</a:t>
            </a:r>
          </a:p>
          <a:p>
            <a:pPr marL="285750" indent="-285750"/>
            <a:r>
              <a:rPr lang="en-US" sz="1400" i="1" dirty="0"/>
              <a:t>29% other work-based programs.</a:t>
            </a:r>
          </a:p>
          <a:p>
            <a:pPr marL="285750" indent="-285750"/>
            <a:r>
              <a:rPr lang="en-US" sz="1400" i="1" dirty="0"/>
              <a:t>49% total participated in work-based learning.</a:t>
            </a:r>
            <a:br>
              <a:rPr lang="en-US" sz="1600" dirty="0"/>
            </a:br>
            <a:endParaRPr dirty="0"/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 dirty="0"/>
          </a:p>
        </p:txBody>
      </p:sp>
      <p:sp>
        <p:nvSpPr>
          <p:cNvPr id="8" name="Google Shape;267;p18">
            <a:extLst>
              <a:ext uri="{FF2B5EF4-FFF2-40B4-BE49-F238E27FC236}">
                <a16:creationId xmlns:a16="http://schemas.microsoft.com/office/drawing/2014/main" id="{E815902E-7676-45A0-B332-47B7AA0AAD9C}"/>
              </a:ext>
            </a:extLst>
          </p:cNvPr>
          <p:cNvSpPr txBox="1">
            <a:spLocks/>
          </p:cNvSpPr>
          <p:nvPr/>
        </p:nvSpPr>
        <p:spPr>
          <a:xfrm>
            <a:off x="4571999" y="1537988"/>
            <a:ext cx="3643425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buFont typeface="Roboto Condensed Light"/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Nonaccredited Programs</a:t>
            </a:r>
          </a:p>
          <a:p>
            <a:pPr marL="0" indent="0">
              <a:buFont typeface="Roboto Condensed Light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Students who recognize that they do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1" u="sng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attend ASE accredited programs are less likely to have participated in work-based learning:</a:t>
            </a:r>
          </a:p>
          <a:p>
            <a:pPr marL="285750" indent="-285750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14% internships.</a:t>
            </a:r>
          </a:p>
          <a:p>
            <a:pPr marL="285750" indent="-285750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13% apprenticeships.</a:t>
            </a:r>
          </a:p>
          <a:p>
            <a:pPr marL="285750" indent="-285750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25% other work-based programs.</a:t>
            </a:r>
          </a:p>
          <a:p>
            <a:pPr marL="285750" indent="-285750"/>
            <a:r>
              <a:rPr lang="en-US" sz="1400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40% total participated in work-based learning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2886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460984" y="397576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Comparisons – Career Choices </a:t>
            </a:r>
            <a:endParaRPr sz="2400" dirty="0"/>
          </a:p>
        </p:txBody>
      </p:sp>
      <p:sp>
        <p:nvSpPr>
          <p:cNvPr id="267" name="Google Shape;267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Students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/>
              <a:t>Overall, students are confident in their decisions to prepare for their careers in automotive service technology:</a:t>
            </a:r>
          </a:p>
          <a:p>
            <a:pPr marL="285750" indent="-285750"/>
            <a:r>
              <a:rPr lang="en-US" sz="1400" i="1" dirty="0">
                <a:highlight>
                  <a:srgbClr val="FFFF00"/>
                </a:highlight>
              </a:rPr>
              <a:t>75% intend to pursue careers</a:t>
            </a:r>
            <a:r>
              <a:rPr lang="en-US" sz="1400" i="1" dirty="0"/>
              <a:t>.</a:t>
            </a:r>
          </a:p>
          <a:p>
            <a:pPr marL="285750" indent="-285750"/>
            <a:r>
              <a:rPr lang="en-US" sz="1400" i="1" dirty="0"/>
              <a:t>90% feel prepared for their careers.</a:t>
            </a:r>
          </a:p>
          <a:p>
            <a:pPr marL="285750" indent="-285750"/>
            <a:r>
              <a:rPr lang="en-US" sz="1400" i="1" dirty="0"/>
              <a:t>94% are happy with their career choices.</a:t>
            </a:r>
            <a:br>
              <a:rPr lang="en-US" sz="1600" dirty="0"/>
            </a:br>
            <a:endParaRPr dirty="0"/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 dirty="0"/>
          </a:p>
        </p:txBody>
      </p:sp>
      <p:sp>
        <p:nvSpPr>
          <p:cNvPr id="6" name="Google Shape;267;p18">
            <a:extLst>
              <a:ext uri="{FF2B5EF4-FFF2-40B4-BE49-F238E27FC236}">
                <a16:creationId xmlns:a16="http://schemas.microsoft.com/office/drawing/2014/main" id="{166AF956-03AA-4867-9F0E-25D9A9728EFC}"/>
              </a:ext>
            </a:extLst>
          </p:cNvPr>
          <p:cNvSpPr txBox="1">
            <a:spLocks/>
          </p:cNvSpPr>
          <p:nvPr/>
        </p:nvSpPr>
        <p:spPr>
          <a:xfrm>
            <a:off x="4572000" y="1537988"/>
            <a:ext cx="3546764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buFont typeface="Roboto Condensed Light"/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Graduates in Auto Service</a:t>
            </a:r>
          </a:p>
          <a:p>
            <a:pPr marL="0" indent="0">
              <a:buFont typeface="Roboto Condensed Light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While not all graduates have stayed in the automotive industry, those who do are generally satisfied with their careers:</a:t>
            </a:r>
          </a:p>
          <a:p>
            <a:pPr marL="285750" indent="-285750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59% currently working in automotive service.</a:t>
            </a:r>
          </a:p>
          <a:p>
            <a:pPr marL="285750" indent="-285750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92% feel prepared for their careers.</a:t>
            </a:r>
          </a:p>
          <a:p>
            <a:pPr marL="285750" indent="-285750"/>
            <a:r>
              <a:rPr lang="en-US" sz="1400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85% are happy with their career choices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840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460984" y="397576"/>
            <a:ext cx="6033334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Comparisons – Work-based Learning</a:t>
            </a:r>
            <a:endParaRPr sz="2400" dirty="0"/>
          </a:p>
        </p:txBody>
      </p:sp>
      <p:sp>
        <p:nvSpPr>
          <p:cNvPr id="267" name="Google Shape;267;p18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656872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Students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/>
              <a:t>Many students – the majority still in</a:t>
            </a:r>
            <a:br>
              <a:rPr lang="en-US" sz="1600" dirty="0"/>
            </a:br>
            <a:r>
              <a:rPr lang="en-US" sz="1600" dirty="0"/>
              <a:t>high school – have had opportunities </a:t>
            </a:r>
            <a:br>
              <a:rPr lang="en-US" sz="1600" dirty="0"/>
            </a:br>
            <a:r>
              <a:rPr lang="en-US" sz="1600" dirty="0"/>
              <a:t>to participate in work-based learning </a:t>
            </a:r>
            <a:br>
              <a:rPr lang="en-US" sz="1600" dirty="0"/>
            </a:br>
            <a:r>
              <a:rPr lang="en-US" sz="1600" dirty="0"/>
              <a:t>as part of their education:</a:t>
            </a:r>
          </a:p>
          <a:p>
            <a:pPr marL="285750" indent="-285750"/>
            <a:r>
              <a:rPr lang="en-US" sz="1400" i="1" dirty="0"/>
              <a:t>20% internships.</a:t>
            </a:r>
          </a:p>
          <a:p>
            <a:pPr marL="285750" indent="-285750"/>
            <a:r>
              <a:rPr lang="en-US" sz="1400" i="1" dirty="0"/>
              <a:t>16% apprenticeships.</a:t>
            </a:r>
          </a:p>
          <a:p>
            <a:pPr marL="285750" indent="-285750"/>
            <a:r>
              <a:rPr lang="en-US" sz="1400" i="1" dirty="0"/>
              <a:t>28% other work-based programs.</a:t>
            </a:r>
          </a:p>
          <a:p>
            <a:pPr marL="285750" indent="-285750"/>
            <a:r>
              <a:rPr lang="en-US" sz="1400" i="1" dirty="0"/>
              <a:t>46% total participated in work-based learning.</a:t>
            </a:r>
            <a:br>
              <a:rPr lang="en-US" sz="1600" dirty="0"/>
            </a:br>
            <a:endParaRPr dirty="0"/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 dirty="0"/>
          </a:p>
        </p:txBody>
      </p:sp>
      <p:sp>
        <p:nvSpPr>
          <p:cNvPr id="8" name="Google Shape;267;p18">
            <a:extLst>
              <a:ext uri="{FF2B5EF4-FFF2-40B4-BE49-F238E27FC236}">
                <a16:creationId xmlns:a16="http://schemas.microsoft.com/office/drawing/2014/main" id="{E815902E-7676-45A0-B332-47B7AA0AAD9C}"/>
              </a:ext>
            </a:extLst>
          </p:cNvPr>
          <p:cNvSpPr txBox="1">
            <a:spLocks/>
          </p:cNvSpPr>
          <p:nvPr/>
        </p:nvSpPr>
        <p:spPr>
          <a:xfrm>
            <a:off x="4572000" y="1537988"/>
            <a:ext cx="3656872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buFont typeface="Roboto Condensed Light"/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Graduates in Auto Service</a:t>
            </a:r>
          </a:p>
          <a:p>
            <a:pPr marL="0" indent="0">
              <a:buFont typeface="Roboto Condensed Light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Graduates still working in the industry are more likely to have participated in work-based learning while they were in school:</a:t>
            </a:r>
          </a:p>
          <a:p>
            <a:pPr marL="285750" indent="-285750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25% internships.</a:t>
            </a:r>
          </a:p>
          <a:p>
            <a:pPr marL="285750" indent="-285750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26% apprenticeships.</a:t>
            </a:r>
          </a:p>
          <a:p>
            <a:pPr marL="285750" indent="-285750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37% other work-based programs.</a:t>
            </a:r>
          </a:p>
          <a:p>
            <a:pPr marL="285750" indent="-285750"/>
            <a:r>
              <a:rPr lang="en-US" sz="1400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62% total participated in work-based learning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7133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460984" y="397576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Comparisons</a:t>
            </a:r>
            <a:endParaRPr sz="2400" dirty="0"/>
          </a:p>
        </p:txBody>
      </p:sp>
      <p:sp>
        <p:nvSpPr>
          <p:cNvPr id="267" name="Google Shape;267;p18"/>
          <p:cNvSpPr txBox="1">
            <a:spLocks noGrp="1"/>
          </p:cNvSpPr>
          <p:nvPr>
            <p:ph type="body" idx="1"/>
          </p:nvPr>
        </p:nvSpPr>
        <p:spPr>
          <a:xfrm>
            <a:off x="602673" y="1537988"/>
            <a:ext cx="3841492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Font typeface="Roboto Condensed Light"/>
              <a:buNone/>
            </a:pPr>
            <a:r>
              <a:rPr lang="en-US" b="1" dirty="0"/>
              <a:t>Graduates in Auto Service</a:t>
            </a:r>
          </a:p>
          <a:p>
            <a:pPr marL="0" indent="0">
              <a:buFont typeface="Roboto Condensed Light"/>
              <a:buNone/>
            </a:pPr>
            <a:r>
              <a:rPr lang="en-US" sz="1600" dirty="0"/>
              <a:t>Graduates who stayed in auto service say they feel better prepared, perhaps because a significantly greater number participated in work-based learning:</a:t>
            </a:r>
          </a:p>
          <a:p>
            <a:pPr marL="285750" indent="-285750"/>
            <a:r>
              <a:rPr lang="en-US" sz="1400" i="1" dirty="0"/>
              <a:t>92% feel prepared for their careers.</a:t>
            </a:r>
          </a:p>
          <a:p>
            <a:pPr marL="285750" indent="-285750"/>
            <a:r>
              <a:rPr lang="en-US" sz="1400" i="1" dirty="0">
                <a:highlight>
                  <a:srgbClr val="FFFF00"/>
                </a:highlight>
              </a:rPr>
              <a:t>62% participated in work-based learning</a:t>
            </a:r>
            <a:r>
              <a:rPr lang="en-US" sz="1400" i="1" dirty="0"/>
              <a:t>.</a:t>
            </a:r>
          </a:p>
          <a:p>
            <a:pPr marL="285750" indent="-285750"/>
            <a:r>
              <a:rPr lang="en-US" sz="1400" i="1" dirty="0"/>
              <a:t>92% found work-based learning helpful.</a:t>
            </a:r>
          </a:p>
          <a:p>
            <a:pPr marL="285750" indent="-285750"/>
            <a:r>
              <a:rPr lang="en-US" sz="1400" i="1" dirty="0"/>
              <a:t>94% say they passed student tests.</a:t>
            </a:r>
          </a:p>
          <a:p>
            <a:pPr marL="285750" indent="-285750"/>
            <a:endParaRPr lang="en-US" sz="1050" dirty="0"/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 dirty="0"/>
          </a:p>
        </p:txBody>
      </p:sp>
      <p:sp>
        <p:nvSpPr>
          <p:cNvPr id="8" name="Google Shape;267;p18">
            <a:extLst>
              <a:ext uri="{FF2B5EF4-FFF2-40B4-BE49-F238E27FC236}">
                <a16:creationId xmlns:a16="http://schemas.microsoft.com/office/drawing/2014/main" id="{E815902E-7676-45A0-B332-47B7AA0AAD9C}"/>
              </a:ext>
            </a:extLst>
          </p:cNvPr>
          <p:cNvSpPr txBox="1">
            <a:spLocks/>
          </p:cNvSpPr>
          <p:nvPr/>
        </p:nvSpPr>
        <p:spPr>
          <a:xfrm>
            <a:off x="4571999" y="1537988"/>
            <a:ext cx="4114801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buFont typeface="Roboto Condensed Light"/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Graduates Not in Auto Service</a:t>
            </a:r>
          </a:p>
          <a:p>
            <a:pPr marL="0" indent="0">
              <a:buFont typeface="Roboto Condensed Light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Graduates who left auto service were not quite as likely to feel prepared for their careers, and a smaller percentage participated in work-based learning:</a:t>
            </a:r>
          </a:p>
          <a:p>
            <a:pPr marL="285750" indent="-285750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88% feel prepared for their careers.</a:t>
            </a:r>
          </a:p>
          <a:p>
            <a:pPr marL="285750" indent="-285750"/>
            <a:r>
              <a:rPr lang="en-US" sz="1400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47% participated in work-based learning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89% found work-based learning helpful.</a:t>
            </a:r>
          </a:p>
          <a:p>
            <a:pPr marL="285750" indent="-285750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75% say they passed student tests.</a:t>
            </a:r>
          </a:p>
        </p:txBody>
      </p:sp>
    </p:spTree>
    <p:extLst>
      <p:ext uri="{BB962C8B-B14F-4D97-AF65-F5344CB8AC3E}">
        <p14:creationId xmlns:p14="http://schemas.microsoft.com/office/powerpoint/2010/main" val="8894925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A343-EA88-4228-9E16-EA4BE51BF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+mj-lt"/>
              </a:rPr>
              <a:t>The Leaky Student Pipeline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6DD91-5555-4D03-BC07-F1399DBC23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8D685B2-801A-44DD-87C8-3B4446B0EDA1}"/>
              </a:ext>
            </a:extLst>
          </p:cNvPr>
          <p:cNvGraphicFramePr/>
          <p:nvPr/>
        </p:nvGraphicFramePr>
        <p:xfrm>
          <a:off x="1091822" y="1419368"/>
          <a:ext cx="6977758" cy="353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73793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5"/>
          <p:cNvSpPr txBox="1">
            <a:spLocks noGrp="1"/>
          </p:cNvSpPr>
          <p:nvPr>
            <p:ph type="title"/>
          </p:nvPr>
        </p:nvSpPr>
        <p:spPr>
          <a:xfrm>
            <a:off x="481766" y="385648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The Pathway to Retention</a:t>
            </a:r>
            <a:endParaRPr sz="2400" dirty="0"/>
          </a:p>
        </p:txBody>
      </p:sp>
      <p:sp>
        <p:nvSpPr>
          <p:cNvPr id="514" name="Google Shape;514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0BF948-592A-44C3-B051-901AB788EB0A}"/>
              </a:ext>
            </a:extLst>
          </p:cNvPr>
          <p:cNvGrpSpPr/>
          <p:nvPr/>
        </p:nvGrpSpPr>
        <p:grpSpPr>
          <a:xfrm>
            <a:off x="719242" y="2039468"/>
            <a:ext cx="7759129" cy="2153735"/>
            <a:chOff x="654195" y="2268068"/>
            <a:chExt cx="7759129" cy="21537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D93257-FA1F-4517-BC62-6B3DFB977D54}"/>
                </a:ext>
              </a:extLst>
            </p:cNvPr>
            <p:cNvSpPr/>
            <p:nvPr/>
          </p:nvSpPr>
          <p:spPr>
            <a:xfrm>
              <a:off x="695211" y="2268070"/>
              <a:ext cx="2011680" cy="1048871"/>
            </a:xfrm>
            <a:prstGeom prst="rect">
              <a:avLst/>
            </a:prstGeom>
            <a:solidFill>
              <a:srgbClr val="FFB13F"/>
            </a:solidFill>
            <a:ln>
              <a:solidFill>
                <a:srgbClr val="FFB13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Students attend an </a:t>
              </a:r>
              <a:br>
                <a:rPr lang="en-US" dirty="0"/>
              </a:br>
              <a:r>
                <a:rPr lang="en-US" dirty="0"/>
                <a:t>ASE-accredited </a:t>
              </a:r>
              <a:br>
                <a:rPr lang="en-US" dirty="0"/>
              </a:br>
              <a:r>
                <a:rPr lang="en-US" dirty="0"/>
                <a:t>school program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8D73534-C84B-4235-81EB-CC75CD331ECB}"/>
                </a:ext>
              </a:extLst>
            </p:cNvPr>
            <p:cNvSpPr/>
            <p:nvPr/>
          </p:nvSpPr>
          <p:spPr>
            <a:xfrm>
              <a:off x="3441368" y="2268068"/>
              <a:ext cx="2011680" cy="1048871"/>
            </a:xfrm>
            <a:prstGeom prst="rect">
              <a:avLst/>
            </a:prstGeom>
            <a:solidFill>
              <a:srgbClr val="FF9900"/>
            </a:solidFill>
            <a:ln>
              <a:solidFill>
                <a:srgbClr val="FFB13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Students participate </a:t>
              </a:r>
              <a:br>
                <a:rPr lang="en-US" dirty="0"/>
              </a:br>
              <a:r>
                <a:rPr lang="en-US" dirty="0"/>
                <a:t>in work-based learning</a:t>
              </a:r>
              <a:br>
                <a:rPr lang="en-US" dirty="0"/>
              </a:br>
              <a:r>
                <a:rPr lang="en-US" dirty="0"/>
                <a:t>while in school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041F58D-C50F-4995-9A01-D55A5B1F1CC0}"/>
                </a:ext>
              </a:extLst>
            </p:cNvPr>
            <p:cNvSpPr/>
            <p:nvPr/>
          </p:nvSpPr>
          <p:spPr>
            <a:xfrm>
              <a:off x="6187526" y="2268068"/>
              <a:ext cx="2011680" cy="1048871"/>
            </a:xfrm>
            <a:prstGeom prst="rect">
              <a:avLst/>
            </a:prstGeom>
            <a:solidFill>
              <a:srgbClr val="FD7A22"/>
            </a:solidFill>
            <a:ln>
              <a:solidFill>
                <a:srgbClr val="FFB13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They graduate better prepared and more likely to stay in industry</a:t>
              </a:r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BA87051D-AE9E-49D3-A277-9FDA4B55278E}"/>
                </a:ext>
              </a:extLst>
            </p:cNvPr>
            <p:cNvSpPr/>
            <p:nvPr/>
          </p:nvSpPr>
          <p:spPr>
            <a:xfrm>
              <a:off x="2880360" y="2651760"/>
              <a:ext cx="426720" cy="251460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796FC1F9-5033-4F9F-8B1D-24EA34E6AB1F}"/>
                </a:ext>
              </a:extLst>
            </p:cNvPr>
            <p:cNvSpPr/>
            <p:nvPr/>
          </p:nvSpPr>
          <p:spPr>
            <a:xfrm>
              <a:off x="5606927" y="2678430"/>
              <a:ext cx="426720" cy="251460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101EFF3-9F81-4585-AE99-320E2E484242}"/>
                </a:ext>
              </a:extLst>
            </p:cNvPr>
            <p:cNvSpPr txBox="1"/>
            <p:nvPr/>
          </p:nvSpPr>
          <p:spPr>
            <a:xfrm>
              <a:off x="654195" y="3406140"/>
              <a:ext cx="240842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Students attending ASE-accredited programs are more likely to participate in work-based learning (WBL) and find</a:t>
              </a:r>
              <a:br>
                <a:rPr lang="en-US" sz="1000" dirty="0"/>
              </a:br>
              <a:r>
                <a:rPr lang="en-US" sz="1000" dirty="0"/>
                <a:t>the experience helpful:</a:t>
              </a:r>
              <a:br>
                <a:rPr lang="en-US" sz="1000" dirty="0"/>
              </a:br>
              <a:r>
                <a:rPr lang="en-US" sz="1000" i="1" dirty="0"/>
                <a:t>-  49% participated in WBL.</a:t>
              </a:r>
              <a:br>
                <a:rPr lang="en-US" sz="1000" i="1" dirty="0"/>
              </a:br>
              <a:r>
                <a:rPr lang="en-US" sz="1000" i="1" dirty="0"/>
                <a:t>-  92% found WBL helpful.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341CC8B-D0D4-4286-BC57-C4E4B8DA1D99}"/>
                </a:ext>
              </a:extLst>
            </p:cNvPr>
            <p:cNvSpPr txBox="1"/>
            <p:nvPr/>
          </p:nvSpPr>
          <p:spPr>
            <a:xfrm>
              <a:off x="3343921" y="3406140"/>
              <a:ext cx="226300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Students participating in work-</a:t>
              </a:r>
            </a:p>
            <a:p>
              <a:r>
                <a:rPr lang="en-US" sz="1000" dirty="0"/>
                <a:t>based learning more likely to </a:t>
              </a:r>
            </a:p>
            <a:p>
              <a:r>
                <a:rPr lang="en-US" sz="1000" dirty="0"/>
                <a:t>pursue an auto service career and </a:t>
              </a:r>
            </a:p>
            <a:p>
              <a:r>
                <a:rPr lang="en-US" sz="1000" dirty="0"/>
                <a:t>to feel better prepared:</a:t>
              </a:r>
              <a:br>
                <a:rPr lang="en-US" sz="1000" dirty="0"/>
              </a:br>
              <a:r>
                <a:rPr lang="en-US" sz="1000" i="1" dirty="0"/>
                <a:t>-  80% intend career in auto service.</a:t>
              </a:r>
              <a:br>
                <a:rPr lang="en-US" sz="1000" i="1" dirty="0"/>
              </a:br>
              <a:r>
                <a:rPr lang="en-US" sz="1000" i="1" dirty="0"/>
                <a:t>-  93% feel well-prepared for career.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467403-D3E4-47E5-8CBB-20CBE7F04F84}"/>
                </a:ext>
              </a:extLst>
            </p:cNvPr>
            <p:cNvSpPr txBox="1"/>
            <p:nvPr/>
          </p:nvSpPr>
          <p:spPr>
            <a:xfrm>
              <a:off x="6090078" y="3406140"/>
              <a:ext cx="232324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Graduates who participated in work-based learning are more likely to </a:t>
              </a:r>
            </a:p>
            <a:p>
              <a:r>
                <a:rPr lang="en-US" sz="1000" dirty="0"/>
                <a:t>stay in the industry and to be </a:t>
              </a:r>
            </a:p>
            <a:p>
              <a:r>
                <a:rPr lang="en-US" sz="1000" dirty="0"/>
                <a:t>happier with their decision:</a:t>
              </a:r>
              <a:br>
                <a:rPr lang="en-US" sz="1000" dirty="0"/>
              </a:br>
              <a:r>
                <a:rPr lang="en-US" sz="1000" i="1" dirty="0"/>
                <a:t>-  62% still in automotive service.</a:t>
              </a:r>
              <a:br>
                <a:rPr lang="en-US" sz="1000" i="1" dirty="0"/>
              </a:br>
              <a:r>
                <a:rPr lang="en-US" sz="1000" i="1" dirty="0"/>
                <a:t>-  85% happy with career decision.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017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"/>
          <p:cNvSpPr txBox="1">
            <a:spLocks noGrp="1"/>
          </p:cNvSpPr>
          <p:nvPr>
            <p:ph type="title"/>
          </p:nvPr>
        </p:nvSpPr>
        <p:spPr>
          <a:xfrm>
            <a:off x="460984" y="385648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For Further Information</a:t>
            </a:r>
            <a:endParaRPr sz="2400" dirty="0"/>
          </a:p>
        </p:txBody>
      </p:sp>
      <p:sp>
        <p:nvSpPr>
          <p:cNvPr id="301" name="Google Shape;301;p20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36885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00"/>
              </a:spcBef>
              <a:buNone/>
            </a:pPr>
            <a:r>
              <a:rPr lang="en-US" dirty="0"/>
              <a:t>David Schwantes</a:t>
            </a:r>
          </a:p>
          <a:p>
            <a:pPr marL="0" lvl="0" indent="0" algn="l" rtl="0">
              <a:spcBef>
                <a:spcPts val="300"/>
              </a:spcBef>
              <a:buNone/>
            </a:pPr>
            <a:r>
              <a:rPr lang="en-US" b="1" i="1" dirty="0"/>
              <a:t>b4 Branding</a:t>
            </a:r>
          </a:p>
          <a:p>
            <a:pPr marL="0" lvl="0" indent="0" algn="l" rtl="0">
              <a:spcBef>
                <a:spcPts val="300"/>
              </a:spcBef>
              <a:buNone/>
            </a:pPr>
            <a:r>
              <a:rPr lang="en-US" dirty="0">
                <a:hlinkClick r:id="rId3"/>
              </a:rPr>
              <a:t>david.schwantes@att.net</a:t>
            </a:r>
            <a:endParaRPr lang="en-US" dirty="0"/>
          </a:p>
          <a:p>
            <a:pPr marL="0" lvl="0" indent="0" algn="l" rtl="0">
              <a:spcBef>
                <a:spcPts val="300"/>
              </a:spcBef>
              <a:buNone/>
            </a:pPr>
            <a:r>
              <a:rPr lang="en-US" dirty="0"/>
              <a:t>(614) 595-0124</a:t>
            </a:r>
            <a:endParaRPr dirty="0"/>
          </a:p>
        </p:txBody>
      </p:sp>
      <p:sp>
        <p:nvSpPr>
          <p:cNvPr id="303" name="Google Shape;303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 dirty="0"/>
          </a:p>
        </p:txBody>
      </p:sp>
      <p:pic>
        <p:nvPicPr>
          <p:cNvPr id="302" name="Google Shape;302;p2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675375" y="916667"/>
            <a:ext cx="4097700" cy="4083065"/>
          </a:xfrm>
          <a:prstGeom prst="diamond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8661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8"/>
          <p:cNvSpPr txBox="1">
            <a:spLocks noGrp="1"/>
          </p:cNvSpPr>
          <p:nvPr>
            <p:ph type="title"/>
          </p:nvPr>
        </p:nvSpPr>
        <p:spPr>
          <a:xfrm>
            <a:off x="489150" y="378721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Students Demographics</a:t>
            </a:r>
            <a:endParaRPr sz="2400" dirty="0"/>
          </a:p>
        </p:txBody>
      </p:sp>
      <p:sp>
        <p:nvSpPr>
          <p:cNvPr id="446" name="Google Shape;446;p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A0E47E1-E402-454D-A3B8-6B382628BE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3936888"/>
              </p:ext>
            </p:extLst>
          </p:nvPr>
        </p:nvGraphicFramePr>
        <p:xfrm>
          <a:off x="-56707" y="1477925"/>
          <a:ext cx="4692502" cy="2888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E28B3AF-9022-4111-A24A-861D7C7198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8261715"/>
              </p:ext>
            </p:extLst>
          </p:nvPr>
        </p:nvGraphicFramePr>
        <p:xfrm>
          <a:off x="4412898" y="1477925"/>
          <a:ext cx="4692502" cy="2888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00017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9"/>
          <p:cNvSpPr txBox="1">
            <a:spLocks noGrp="1"/>
          </p:cNvSpPr>
          <p:nvPr>
            <p:ph type="body" idx="1"/>
          </p:nvPr>
        </p:nvSpPr>
        <p:spPr>
          <a:xfrm>
            <a:off x="4232564" y="4636500"/>
            <a:ext cx="4454436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 dirty="0">
                <a:solidFill>
                  <a:schemeClr val="bg1"/>
                </a:solidFill>
              </a:rPr>
              <a:t>Do you intend to pursue a career in automotive service technology?</a:t>
            </a:r>
            <a:endParaRPr sz="1100" i="1" dirty="0">
              <a:solidFill>
                <a:schemeClr val="bg1"/>
              </a:solidFill>
            </a:endParaRPr>
          </a:p>
        </p:txBody>
      </p:sp>
      <p:sp>
        <p:nvSpPr>
          <p:cNvPr id="463" name="Google Shape;463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  <p:sp>
        <p:nvSpPr>
          <p:cNvPr id="465" name="Google Shape;465;p29"/>
          <p:cNvSpPr txBox="1">
            <a:spLocks noGrp="1"/>
          </p:cNvSpPr>
          <p:nvPr>
            <p:ph type="title" idx="4294967295"/>
          </p:nvPr>
        </p:nvSpPr>
        <p:spPr>
          <a:xfrm>
            <a:off x="2292925" y="87313"/>
            <a:ext cx="6539347" cy="7667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3F5378"/>
                </a:solidFill>
                <a:latin typeface="+mj-lt"/>
                <a:cs typeface="Arial" panose="020B0604020202020204" pitchFamily="34" charset="0"/>
              </a:rPr>
              <a:t>Intent to Pursue Automotive Service Career</a:t>
            </a:r>
            <a:endParaRPr sz="2400" dirty="0">
              <a:solidFill>
                <a:srgbClr val="3F5378"/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7051E4F4-E048-4A65-9AB7-6073B39F48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0063293"/>
              </p:ext>
            </p:extLst>
          </p:nvPr>
        </p:nvGraphicFramePr>
        <p:xfrm>
          <a:off x="628650" y="857250"/>
          <a:ext cx="78867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7E8E9D18-ED75-43C2-B8E8-B0EB91B47FCB}"/>
              </a:ext>
            </a:extLst>
          </p:cNvPr>
          <p:cNvSpPr/>
          <p:nvPr/>
        </p:nvSpPr>
        <p:spPr>
          <a:xfrm>
            <a:off x="4572000" y="3998768"/>
            <a:ext cx="172874" cy="1524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E8E9D18-ED75-43C2-B8E8-B0EB91B47FCB}"/>
              </a:ext>
            </a:extLst>
          </p:cNvPr>
          <p:cNvSpPr/>
          <p:nvPr/>
        </p:nvSpPr>
        <p:spPr>
          <a:xfrm>
            <a:off x="3832311" y="3998768"/>
            <a:ext cx="172874" cy="1524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16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9"/>
          <p:cNvSpPr txBox="1">
            <a:spLocks noGrp="1"/>
          </p:cNvSpPr>
          <p:nvPr>
            <p:ph type="body" idx="1"/>
          </p:nvPr>
        </p:nvSpPr>
        <p:spPr>
          <a:xfrm>
            <a:off x="4232564" y="4636500"/>
            <a:ext cx="4454436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 dirty="0">
                <a:solidFill>
                  <a:schemeClr val="bg1"/>
                </a:solidFill>
              </a:rPr>
              <a:t>Which of the following types of jobs are you most likely to pursue?</a:t>
            </a:r>
            <a:endParaRPr sz="1100" i="1" dirty="0">
              <a:solidFill>
                <a:schemeClr val="bg1"/>
              </a:solidFill>
            </a:endParaRPr>
          </a:p>
        </p:txBody>
      </p:sp>
      <p:sp>
        <p:nvSpPr>
          <p:cNvPr id="463" name="Google Shape;463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dirty="0"/>
          </a:p>
        </p:txBody>
      </p:sp>
      <p:sp>
        <p:nvSpPr>
          <p:cNvPr id="465" name="Google Shape;465;p29"/>
          <p:cNvSpPr txBox="1">
            <a:spLocks noGrp="1"/>
          </p:cNvSpPr>
          <p:nvPr>
            <p:ph type="title" idx="4294967295"/>
          </p:nvPr>
        </p:nvSpPr>
        <p:spPr>
          <a:xfrm>
            <a:off x="2292925" y="87313"/>
            <a:ext cx="6612083" cy="7667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Automotive Jobs Likely to Pursue</a:t>
            </a:r>
            <a:endParaRPr sz="2400" dirty="0">
              <a:solidFill>
                <a:srgbClr val="3F53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8976668A-639F-484F-B58F-B96520AB9D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030754"/>
              </p:ext>
            </p:extLst>
          </p:nvPr>
        </p:nvGraphicFramePr>
        <p:xfrm>
          <a:off x="628649" y="1052512"/>
          <a:ext cx="7886702" cy="3038476"/>
        </p:xfrm>
        <a:graphic>
          <a:graphicData uri="http://schemas.openxmlformats.org/drawingml/2006/table">
            <a:tbl>
              <a:tblPr firstRow="1" bandRow="1">
                <a:solidFill>
                  <a:schemeClr val="accent2"/>
                </a:solidFill>
                <a:tableStyleId>{5C22544A-7EE6-4342-B048-85BDC9FD1C3A}</a:tableStyleId>
              </a:tblPr>
              <a:tblGrid>
                <a:gridCol w="2443163">
                  <a:extLst>
                    <a:ext uri="{9D8B030D-6E8A-4147-A177-3AD203B41FA5}">
                      <a16:colId xmlns:a16="http://schemas.microsoft.com/office/drawing/2014/main" val="1860247208"/>
                    </a:ext>
                  </a:extLst>
                </a:gridCol>
                <a:gridCol w="1814513">
                  <a:extLst>
                    <a:ext uri="{9D8B030D-6E8A-4147-A177-3AD203B41FA5}">
                      <a16:colId xmlns:a16="http://schemas.microsoft.com/office/drawing/2014/main" val="1401159365"/>
                    </a:ext>
                  </a:extLst>
                </a:gridCol>
                <a:gridCol w="1814513">
                  <a:extLst>
                    <a:ext uri="{9D8B030D-6E8A-4147-A177-3AD203B41FA5}">
                      <a16:colId xmlns:a16="http://schemas.microsoft.com/office/drawing/2014/main" val="4240286801"/>
                    </a:ext>
                  </a:extLst>
                </a:gridCol>
                <a:gridCol w="1814513">
                  <a:extLst>
                    <a:ext uri="{9D8B030D-6E8A-4147-A177-3AD203B41FA5}">
                      <a16:colId xmlns:a16="http://schemas.microsoft.com/office/drawing/2014/main" val="2361050270"/>
                    </a:ext>
                  </a:extLst>
                </a:gridCol>
              </a:tblGrid>
              <a:tr h="434068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Total Students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Accredited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Nonaccredited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94387666"/>
                  </a:ext>
                </a:extLst>
              </a:tr>
              <a:tr h="434068">
                <a:tc>
                  <a:txBody>
                    <a:bodyPr/>
                    <a:lstStyle/>
                    <a:p>
                      <a:r>
                        <a:rPr lang="en-US" sz="1100" dirty="0"/>
                        <a:t> Automobile Service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64%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64%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61%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114182892"/>
                  </a:ext>
                </a:extLst>
              </a:tr>
              <a:tr h="434068">
                <a:tc>
                  <a:txBody>
                    <a:bodyPr/>
                    <a:lstStyle/>
                    <a:p>
                      <a:r>
                        <a:rPr lang="en-US" sz="1100" dirty="0"/>
                        <a:t> Medium / Heavy Truck Service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15%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17%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12%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57296144"/>
                  </a:ext>
                </a:extLst>
              </a:tr>
              <a:tr h="434068">
                <a:tc>
                  <a:txBody>
                    <a:bodyPr/>
                    <a:lstStyle/>
                    <a:p>
                      <a:r>
                        <a:rPr lang="en-US" sz="1100" dirty="0"/>
                        <a:t> Collision / Auto Body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8%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13%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38416340"/>
                  </a:ext>
                </a:extLst>
              </a:tr>
              <a:tr h="434068">
                <a:tc>
                  <a:txBody>
                    <a:bodyPr/>
                    <a:lstStyle/>
                    <a:p>
                      <a:r>
                        <a:rPr lang="en-US" sz="1100" dirty="0"/>
                        <a:t> Parts Specialist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3%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954353739"/>
                  </a:ext>
                </a:extLst>
              </a:tr>
              <a:tr h="434068">
                <a:tc>
                  <a:txBody>
                    <a:bodyPr/>
                    <a:lstStyle/>
                    <a:p>
                      <a:r>
                        <a:rPr lang="en-US" sz="1100" dirty="0"/>
                        <a:t> Service Writer / Consultant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13555912"/>
                  </a:ext>
                </a:extLst>
              </a:tr>
              <a:tr h="434068">
                <a:tc>
                  <a:txBody>
                    <a:bodyPr/>
                    <a:lstStyle/>
                    <a:p>
                      <a:r>
                        <a:rPr lang="en-US" sz="1100" dirty="0"/>
                        <a:t> Other*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8%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8%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9%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0515285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B881361-42E8-4A7A-ADE2-E1AAB064DDD0}"/>
              </a:ext>
            </a:extLst>
          </p:cNvPr>
          <p:cNvSpPr txBox="1"/>
          <p:nvPr/>
        </p:nvSpPr>
        <p:spPr>
          <a:xfrm>
            <a:off x="628649" y="4081676"/>
            <a:ext cx="78867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*Other automotive jobs included diesel, performance tuning, motorsports, restoration, motorcycle, management and design.</a:t>
            </a:r>
          </a:p>
        </p:txBody>
      </p:sp>
    </p:spTree>
    <p:extLst>
      <p:ext uri="{BB962C8B-B14F-4D97-AF65-F5344CB8AC3E}">
        <p14:creationId xmlns:p14="http://schemas.microsoft.com/office/powerpoint/2010/main" val="2981258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8580C3-3C07-4BFD-BADB-6F6C00E7996C}"/>
              </a:ext>
            </a:extLst>
          </p:cNvPr>
          <p:cNvSpPr txBox="1"/>
          <p:nvPr/>
        </p:nvSpPr>
        <p:spPr>
          <a:xfrm>
            <a:off x="1154598" y="2234089"/>
            <a:ext cx="3562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16% Engineering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A15AEC-0D8F-4665-A6E0-81E0CA0E9FB7}"/>
              </a:ext>
            </a:extLst>
          </p:cNvPr>
          <p:cNvSpPr txBox="1"/>
          <p:nvPr/>
        </p:nvSpPr>
        <p:spPr>
          <a:xfrm>
            <a:off x="931901" y="1296126"/>
            <a:ext cx="3366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14% Technical Trades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25A49A-4C99-4F9E-945B-701FC9A1C543}"/>
              </a:ext>
            </a:extLst>
          </p:cNvPr>
          <p:cNvSpPr txBox="1"/>
          <p:nvPr/>
        </p:nvSpPr>
        <p:spPr>
          <a:xfrm>
            <a:off x="319746" y="2871743"/>
            <a:ext cx="3732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11% Business / Management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D72463-A641-409B-B3F7-E1607E618650}"/>
              </a:ext>
            </a:extLst>
          </p:cNvPr>
          <p:cNvSpPr txBox="1"/>
          <p:nvPr/>
        </p:nvSpPr>
        <p:spPr>
          <a:xfrm>
            <a:off x="3837353" y="3165995"/>
            <a:ext cx="2329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  5% Health Science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7667AC-CA65-461F-A2C5-8F2572D6F3D1}"/>
              </a:ext>
            </a:extLst>
          </p:cNvPr>
          <p:cNvSpPr txBox="1"/>
          <p:nvPr/>
        </p:nvSpPr>
        <p:spPr>
          <a:xfrm>
            <a:off x="4811769" y="2708725"/>
            <a:ext cx="1544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4% Aviation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53F424-E996-49E7-8106-C60297BE4365}"/>
              </a:ext>
            </a:extLst>
          </p:cNvPr>
          <p:cNvSpPr txBox="1"/>
          <p:nvPr/>
        </p:nvSpPr>
        <p:spPr>
          <a:xfrm>
            <a:off x="407727" y="1849440"/>
            <a:ext cx="2527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4% Delivery / Logistics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F70EB3-D4AA-4E86-BA43-32B6D980C2EE}"/>
              </a:ext>
            </a:extLst>
          </p:cNvPr>
          <p:cNvSpPr txBox="1"/>
          <p:nvPr/>
        </p:nvSpPr>
        <p:spPr>
          <a:xfrm>
            <a:off x="6356551" y="1294087"/>
            <a:ext cx="1624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4% Construction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C7124B-AADF-427A-9168-D3FDA5CA6841}"/>
              </a:ext>
            </a:extLst>
          </p:cNvPr>
          <p:cNvSpPr txBox="1"/>
          <p:nvPr/>
        </p:nvSpPr>
        <p:spPr>
          <a:xfrm>
            <a:off x="4473505" y="1294087"/>
            <a:ext cx="1544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3% Computers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A088FA-C72D-48BA-AC5B-BEB6676101F3}"/>
              </a:ext>
            </a:extLst>
          </p:cNvPr>
          <p:cNvSpPr txBox="1"/>
          <p:nvPr/>
        </p:nvSpPr>
        <p:spPr>
          <a:xfrm>
            <a:off x="4614530" y="2192267"/>
            <a:ext cx="244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6% Law Enforcement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7ADEC4-26FE-4754-A239-952AE6832068}"/>
              </a:ext>
            </a:extLst>
          </p:cNvPr>
          <p:cNvSpPr txBox="1"/>
          <p:nvPr/>
        </p:nvSpPr>
        <p:spPr>
          <a:xfrm>
            <a:off x="3123661" y="1812606"/>
            <a:ext cx="1784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11% Other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0AFE9E-AD87-4208-AF03-9ADAD3E2A7D7}"/>
              </a:ext>
            </a:extLst>
          </p:cNvPr>
          <p:cNvSpPr txBox="1"/>
          <p:nvPr/>
        </p:nvSpPr>
        <p:spPr>
          <a:xfrm>
            <a:off x="818283" y="3367158"/>
            <a:ext cx="2520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3% Don’t Know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31AA1E-3A51-4E73-9673-E9F1A5261F95}"/>
              </a:ext>
            </a:extLst>
          </p:cNvPr>
          <p:cNvSpPr txBox="1"/>
          <p:nvPr/>
        </p:nvSpPr>
        <p:spPr>
          <a:xfrm>
            <a:off x="5291414" y="1679836"/>
            <a:ext cx="1624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7% Military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1A4BEA-B63A-49F2-A8E2-98935AF7D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03" y="1198085"/>
            <a:ext cx="750755" cy="647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2FD77D-DC35-4905-9A19-4E84E0D57A26}"/>
              </a:ext>
            </a:extLst>
          </p:cNvPr>
          <p:cNvSpPr txBox="1"/>
          <p:nvPr/>
        </p:nvSpPr>
        <p:spPr>
          <a:xfrm>
            <a:off x="524205" y="366157"/>
            <a:ext cx="4023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D7A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B0604020202020204" charset="0"/>
              </a:rPr>
              <a:t>Other Career Choices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9"/>
          <p:cNvSpPr txBox="1">
            <a:spLocks noGrp="1"/>
          </p:cNvSpPr>
          <p:nvPr>
            <p:ph type="body" idx="1"/>
          </p:nvPr>
        </p:nvSpPr>
        <p:spPr>
          <a:xfrm>
            <a:off x="4232564" y="4636500"/>
            <a:ext cx="3986645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 dirty="0">
                <a:solidFill>
                  <a:schemeClr val="bg1"/>
                </a:solidFill>
              </a:rPr>
              <a:t>How well do you think your training program is preparing you for employment?</a:t>
            </a:r>
            <a:endParaRPr sz="1100" i="1" dirty="0">
              <a:solidFill>
                <a:schemeClr val="bg1"/>
              </a:solidFill>
            </a:endParaRPr>
          </a:p>
        </p:txBody>
      </p:sp>
      <p:sp>
        <p:nvSpPr>
          <p:cNvPr id="463" name="Google Shape;463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  <p:sp>
        <p:nvSpPr>
          <p:cNvPr id="465" name="Google Shape;465;p29"/>
          <p:cNvSpPr txBox="1">
            <a:spLocks noGrp="1"/>
          </p:cNvSpPr>
          <p:nvPr>
            <p:ph type="title" idx="4294967295"/>
          </p:nvPr>
        </p:nvSpPr>
        <p:spPr>
          <a:xfrm>
            <a:off x="2292926" y="87313"/>
            <a:ext cx="6632865" cy="7667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for Employment in Auto Service</a:t>
            </a:r>
            <a:endParaRPr sz="2400" dirty="0">
              <a:solidFill>
                <a:srgbClr val="3F53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5E89D2FF-701D-4467-932D-749140572F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7414937"/>
              </p:ext>
            </p:extLst>
          </p:nvPr>
        </p:nvGraphicFramePr>
        <p:xfrm>
          <a:off x="566919" y="854075"/>
          <a:ext cx="7886700" cy="3426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7E8E9D18-ED75-43C2-B8E8-B0EB91B47FCB}"/>
              </a:ext>
            </a:extLst>
          </p:cNvPr>
          <p:cNvSpPr/>
          <p:nvPr/>
        </p:nvSpPr>
        <p:spPr>
          <a:xfrm>
            <a:off x="2944398" y="4033405"/>
            <a:ext cx="110222" cy="1524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27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9"/>
          <p:cNvSpPr txBox="1">
            <a:spLocks noGrp="1"/>
          </p:cNvSpPr>
          <p:nvPr>
            <p:ph type="body" idx="1"/>
          </p:nvPr>
        </p:nvSpPr>
        <p:spPr>
          <a:xfrm>
            <a:off x="4232564" y="4636500"/>
            <a:ext cx="4282786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 dirty="0">
                <a:solidFill>
                  <a:schemeClr val="bg1"/>
                </a:solidFill>
              </a:rPr>
              <a:t>Have you participated in an internship, apprenticeship or other work-based learning program?</a:t>
            </a:r>
            <a:endParaRPr sz="1100" i="1" dirty="0">
              <a:solidFill>
                <a:schemeClr val="bg1"/>
              </a:solidFill>
            </a:endParaRPr>
          </a:p>
        </p:txBody>
      </p:sp>
      <p:sp>
        <p:nvSpPr>
          <p:cNvPr id="463" name="Google Shape;463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 dirty="0"/>
          </a:p>
        </p:txBody>
      </p:sp>
      <p:sp>
        <p:nvSpPr>
          <p:cNvPr id="465" name="Google Shape;465;p29"/>
          <p:cNvSpPr txBox="1">
            <a:spLocks noGrp="1"/>
          </p:cNvSpPr>
          <p:nvPr>
            <p:ph type="title" idx="4294967295"/>
          </p:nvPr>
        </p:nvSpPr>
        <p:spPr>
          <a:xfrm>
            <a:off x="2292926" y="87313"/>
            <a:ext cx="6664038" cy="7667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in Work-Based Learning</a:t>
            </a:r>
            <a:endParaRPr sz="2400" dirty="0">
              <a:solidFill>
                <a:srgbClr val="3F53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D89EE38E-7BD6-48CD-8790-6F78920721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7540834"/>
              </p:ext>
            </p:extLst>
          </p:nvPr>
        </p:nvGraphicFramePr>
        <p:xfrm>
          <a:off x="628650" y="854075"/>
          <a:ext cx="78867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1971424"/>
      </p:ext>
    </p:extLst>
  </p:cSld>
  <p:clrMapOvr>
    <a:masterClrMapping/>
  </p:clrMapOvr>
</p:sld>
</file>

<file path=ppt/theme/theme1.xml><?xml version="1.0" encoding="utf-8"?>
<a:theme xmlns:a="http://schemas.openxmlformats.org/drawingml/2006/main" name="ASE_EF_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rio · SlidesCarnival.potx" id="{0703DCBE-5D2A-4318-B981-570FD87D662F}" vid="{C16A7AC8-1944-4DDA-9F9C-3E7E3532EC08}"/>
    </a:ext>
  </a:extLst>
</a:theme>
</file>

<file path=ppt/theme/theme2.xml><?xml version="1.0" encoding="utf-8"?>
<a:theme xmlns:a="http://schemas.openxmlformats.org/drawingml/2006/main" name="ASE_EF_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rio · SlidesCarnival.potx" id="{0703DCBE-5D2A-4318-B981-570FD87D662F}" vid="{C16A7AC8-1944-4DDA-9F9C-3E7E3532EC08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Salerio · SlidesCarnival[51100]</Template>
  <TotalTime>2607</TotalTime>
  <Words>1995</Words>
  <Application>Microsoft Office PowerPoint</Application>
  <PresentationFormat>On-screen Show (16:9)</PresentationFormat>
  <Paragraphs>426</Paragraphs>
  <Slides>38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Roboto Condensed</vt:lpstr>
      <vt:lpstr>Arial</vt:lpstr>
      <vt:lpstr>Roboto Condensed Light</vt:lpstr>
      <vt:lpstr>Arvo</vt:lpstr>
      <vt:lpstr>ASE_EF_Theme</vt:lpstr>
      <vt:lpstr>ASE_EF_Theme</vt:lpstr>
      <vt:lpstr>ASE 2021 Automotive Career Survey</vt:lpstr>
      <vt:lpstr>156,743 Survey Invitations to Prospects</vt:lpstr>
      <vt:lpstr>Current Students</vt:lpstr>
      <vt:lpstr>Students Demographics</vt:lpstr>
      <vt:lpstr>Intent to Pursue Automotive Service Career</vt:lpstr>
      <vt:lpstr>Types of Automotive Jobs Likely to Pursue</vt:lpstr>
      <vt:lpstr>PowerPoint Presentation</vt:lpstr>
      <vt:lpstr>Preparation for Employment in Auto Service</vt:lpstr>
      <vt:lpstr>Participation in Work-Based Learning</vt:lpstr>
      <vt:lpstr>Happiness with Career Decision</vt:lpstr>
      <vt:lpstr>ASE Entry-Level (Student) Certification</vt:lpstr>
      <vt:lpstr>Importance of ASE Certification</vt:lpstr>
      <vt:lpstr>Graduates Working in  Automotive Service</vt:lpstr>
      <vt:lpstr>Employee Demographics</vt:lpstr>
      <vt:lpstr>Types of Jobs in Automotive Service</vt:lpstr>
      <vt:lpstr>Preparation for Employment in Auto Service</vt:lpstr>
      <vt:lpstr>Participation in Work-Based Learning</vt:lpstr>
      <vt:lpstr>Graduates working in the industry who participated in Work-Based Learning</vt:lpstr>
      <vt:lpstr>Happiness with Career Decision</vt:lpstr>
      <vt:lpstr>Passed Professional-Level ASE Tests</vt:lpstr>
      <vt:lpstr>Importance of ASE Certification</vt:lpstr>
      <vt:lpstr>Graduates NOT Working in Automotive Service</vt:lpstr>
      <vt:lpstr>Non-Employee Demographics</vt:lpstr>
      <vt:lpstr>PowerPoint Presentation</vt:lpstr>
      <vt:lpstr>Reasons Grads Left Automotive Service Industry</vt:lpstr>
      <vt:lpstr>Reasons Grads Didn’t Enter Automotive Service</vt:lpstr>
      <vt:lpstr>Preparation for Employment in Auto Service</vt:lpstr>
      <vt:lpstr>Participation in Work-Based Learning</vt:lpstr>
      <vt:lpstr>Less Participation in Work-Based Learning Among Graduates NOT in the Industry</vt:lpstr>
      <vt:lpstr>Comparisons &amp; Observations</vt:lpstr>
      <vt:lpstr>Comparisons – Career Choices</vt:lpstr>
      <vt:lpstr>Comparisons – Work-based Learning</vt:lpstr>
      <vt:lpstr>Comparisons – Career Choices </vt:lpstr>
      <vt:lpstr>Comparisons – Work-based Learning</vt:lpstr>
      <vt:lpstr>Comparisons</vt:lpstr>
      <vt:lpstr>The Leaky Student Pipeline</vt:lpstr>
      <vt:lpstr>The Pathway to Retention</vt:lpstr>
      <vt:lpstr>For Further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David Schwantes</dc:creator>
  <cp:lastModifiedBy>Mike Coley</cp:lastModifiedBy>
  <cp:revision>315</cp:revision>
  <cp:lastPrinted>2021-05-24T18:00:08Z</cp:lastPrinted>
  <dcterms:created xsi:type="dcterms:W3CDTF">2018-10-26T12:46:43Z</dcterms:created>
  <dcterms:modified xsi:type="dcterms:W3CDTF">2021-06-16T12:20:36Z</dcterms:modified>
</cp:coreProperties>
</file>