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23.xml" ContentType="application/vnd.openxmlformats-officedocument.presentationml.notesSlide+xml"/>
  <Override PartName="/ppt/charts/chart19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embedTrueTypeFonts="1" saveSubsetFonts="1" autoCompressPictures="0">
  <p:sldMasterIdLst>
    <p:sldMasterId id="2147483658" r:id="rId1"/>
  </p:sldMasterIdLst>
  <p:notesMasterIdLst>
    <p:notesMasterId r:id="rId28"/>
  </p:notesMasterIdLst>
  <p:sldIdLst>
    <p:sldId id="256" r:id="rId2"/>
    <p:sldId id="272" r:id="rId3"/>
    <p:sldId id="259" r:id="rId4"/>
    <p:sldId id="299" r:id="rId5"/>
    <p:sldId id="295" r:id="rId6"/>
    <p:sldId id="296" r:id="rId7"/>
    <p:sldId id="300" r:id="rId8"/>
    <p:sldId id="260" r:id="rId9"/>
    <p:sldId id="292" r:id="rId10"/>
    <p:sldId id="294" r:id="rId11"/>
    <p:sldId id="293" r:id="rId12"/>
    <p:sldId id="301" r:id="rId13"/>
    <p:sldId id="303" r:id="rId14"/>
    <p:sldId id="306" r:id="rId15"/>
    <p:sldId id="307" r:id="rId16"/>
    <p:sldId id="313" r:id="rId17"/>
    <p:sldId id="314" r:id="rId18"/>
    <p:sldId id="318" r:id="rId19"/>
    <p:sldId id="309" r:id="rId20"/>
    <p:sldId id="311" r:id="rId21"/>
    <p:sldId id="310" r:id="rId22"/>
    <p:sldId id="315" r:id="rId23"/>
    <p:sldId id="317" r:id="rId24"/>
    <p:sldId id="326" r:id="rId25"/>
    <p:sldId id="328" r:id="rId26"/>
    <p:sldId id="265" r:id="rId27"/>
  </p:sldIdLst>
  <p:sldSz cx="9144000" cy="5143500" type="screen16x9"/>
  <p:notesSz cx="7315200" cy="9601200"/>
  <p:embeddedFontLst>
    <p:embeddedFont>
      <p:font typeface="Arvo" panose="020B0604020202020204" charset="0"/>
      <p:regular r:id="rId29"/>
      <p:bold r:id="rId30"/>
      <p:italic r:id="rId31"/>
      <p:boldItalic r:id="rId32"/>
    </p:embeddedFont>
    <p:embeddedFont>
      <p:font typeface="Roboto Condensed" panose="020B0604020202020204" charset="0"/>
      <p:regular r:id="rId33"/>
      <p:bold r:id="rId34"/>
      <p:italic r:id="rId35"/>
      <p:boldItalic r:id="rId36"/>
    </p:embeddedFont>
    <p:embeddedFont>
      <p:font typeface="Roboto Condensed Light" panose="020B0604020202020204" charset="0"/>
      <p:regular r:id="rId37"/>
      <p: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A22"/>
    <a:srgbClr val="FFB13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100FFED-A2F3-4948-8153-38B83F39AD5A}">
  <a:tblStyle styleId="{E100FFED-A2F3-4948-8153-38B83F39AD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font" Target="fonts/font9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Age Ranges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Age Ranges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59-46C9-9EA1-B888DD995A3C}"/>
              </c:ext>
            </c:extLst>
          </c:dPt>
          <c:dPt>
            <c:idx val="1"/>
            <c:bubble3D val="0"/>
            <c:spPr>
              <a:solidFill>
                <a:srgbClr val="FD7A2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359-46C9-9EA1-B888DD995A3C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59-46C9-9EA1-B888DD995A3C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359-46C9-9EA1-B888DD995A3C}"/>
              </c:ext>
            </c:extLst>
          </c:dPt>
          <c:dLbls>
            <c:dLbl>
              <c:idx val="0"/>
              <c:layout>
                <c:manualLayout>
                  <c:x val="-3.8561091716103696E-2"/>
                  <c:y val="-4.59886634787028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latin typeface="Roboto Condensed" pitchFamily="2" charset="0"/>
                      <a:ea typeface="Roboto Condensed" pitchFamily="2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59-46C9-9EA1-B888DD995A3C}"/>
                </c:ext>
              </c:extLst>
            </c:dLbl>
            <c:dLbl>
              <c:idx val="1"/>
              <c:layout>
                <c:manualLayout>
                  <c:x val="7.2612861965748815E-2"/>
                  <c:y val="-0.10335020101344568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20 - 24 years
12%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59-46C9-9EA1-B888DD995A3C}"/>
                </c:ext>
              </c:extLst>
            </c:dLbl>
            <c:dLbl>
              <c:idx val="2"/>
              <c:layout>
                <c:manualLayout>
                  <c:x val="0.10345259309425971"/>
                  <c:y val="-7.5817660101012235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25 - 29 years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59-46C9-9EA1-B888DD995A3C}"/>
                </c:ext>
              </c:extLst>
            </c:dLbl>
            <c:dLbl>
              <c:idx val="3"/>
              <c:layout>
                <c:manualLayout>
                  <c:x val="-7.8995171445851303E-3"/>
                  <c:y val="3.189660305972517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30 or older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59-46C9-9EA1-B888DD995A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15 - 19 years</c:v>
                </c:pt>
                <c:pt idx="1">
                  <c:v>20 - 24 years</c:v>
                </c:pt>
                <c:pt idx="2">
                  <c:v>25 - 29 years</c:v>
                </c:pt>
                <c:pt idx="3">
                  <c:v>30 or older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0.83000000000000029</c:v>
                </c:pt>
                <c:pt idx="1">
                  <c:v>0.12000000000000002</c:v>
                </c:pt>
                <c:pt idx="2">
                  <c:v>2.0000000000000014E-2</c:v>
                </c:pt>
                <c:pt idx="3">
                  <c:v>3.0000000000000016E-2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9-46C9-9EA1-B888DD995A3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46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4AB-4651-A21F-CA749941FE1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0.28000000000000008</c:v>
                </c:pt>
                <c:pt idx="1">
                  <c:v>0.24000000000000007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AB-4651-A21F-CA749941FE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Extremely Important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0.51</c:v>
                </c:pt>
                <c:pt idx="1">
                  <c:v>0.66000000000000036</c:v>
                </c:pt>
                <c:pt idx="2">
                  <c:v>0.61000000000000032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4AB-4651-A21F-CA749941F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498944"/>
        <c:axId val="112508928"/>
      </c:barChart>
      <c:catAx>
        <c:axId val="112498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2508928"/>
        <c:crosses val="autoZero"/>
        <c:auto val="1"/>
        <c:lblAlgn val="ctr"/>
        <c:lblOffset val="100"/>
        <c:noMultiLvlLbl val="0"/>
      </c:catAx>
      <c:valAx>
        <c:axId val="112508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249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726083152649395"/>
          <c:y val="0.86942228054826476"/>
          <c:w val="0.48344935143976581"/>
          <c:h val="0.123170312044327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Age Ranges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Age Ranges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59-46C9-9EA1-B888DD995A3C}"/>
              </c:ext>
            </c:extLst>
          </c:dPt>
          <c:dPt>
            <c:idx val="1"/>
            <c:bubble3D val="0"/>
            <c:spPr>
              <a:solidFill>
                <a:srgbClr val="FD7A2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359-46C9-9EA1-B888DD995A3C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59-46C9-9EA1-B888DD995A3C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359-46C9-9EA1-B888DD995A3C}"/>
              </c:ext>
            </c:extLst>
          </c:dPt>
          <c:dLbls>
            <c:dLbl>
              <c:idx val="0"/>
              <c:layout>
                <c:manualLayout>
                  <c:x val="-6.3960761231428381E-2"/>
                  <c:y val="-8.338976666375843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59-46C9-9EA1-B888DD995A3C}"/>
                </c:ext>
              </c:extLst>
            </c:dLbl>
            <c:dLbl>
              <c:idx val="1"/>
              <c:layout>
                <c:manualLayout>
                  <c:x val="0.13372961801614575"/>
                  <c:y val="4.56154418210447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59-46C9-9EA1-B888DD995A3C}"/>
                </c:ext>
              </c:extLst>
            </c:dLbl>
            <c:dLbl>
              <c:idx val="2"/>
              <c:layout>
                <c:manualLayout>
                  <c:x val="6.0324747863719629E-2"/>
                  <c:y val="-1.52529251853298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59-46C9-9EA1-B888DD995A3C}"/>
                </c:ext>
              </c:extLst>
            </c:dLbl>
            <c:dLbl>
              <c:idx val="3"/>
              <c:layout>
                <c:manualLayout>
                  <c:x val="5.4594116315773558E-2"/>
                  <c:y val="-9.031063951773391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59-46C9-9EA1-B888DD995A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Roboto Condensed" pitchFamily="2" charset="0"/>
                    <a:ea typeface="Roboto Condensed" pitchFamily="2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15 - 19 years</c:v>
                </c:pt>
                <c:pt idx="1">
                  <c:v>20 - 24 years</c:v>
                </c:pt>
                <c:pt idx="2">
                  <c:v>25 - 29 years</c:v>
                </c:pt>
                <c:pt idx="3">
                  <c:v>30 or older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0.38000000000000017</c:v>
                </c:pt>
                <c:pt idx="1">
                  <c:v>0.42000000000000015</c:v>
                </c:pt>
                <c:pt idx="2">
                  <c:v>7.0000000000000021E-2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9-46C9-9EA1-B888DD995A3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61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Highest Education Level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Education Completed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F7-4921-8B49-81635E5D781B}"/>
              </c:ext>
            </c:extLst>
          </c:dPt>
          <c:dPt>
            <c:idx val="1"/>
            <c:bubble3D val="0"/>
            <c:spPr>
              <a:solidFill>
                <a:srgbClr val="FD7A2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F7-4921-8B49-81635E5D781B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F7-4921-8B49-81635E5D781B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F7-4921-8B49-81635E5D781B}"/>
              </c:ext>
            </c:extLst>
          </c:dPt>
          <c:dLbls>
            <c:dLbl>
              <c:idx val="0"/>
              <c:layout>
                <c:manualLayout>
                  <c:x val="-2.8999667980961978E-2"/>
                  <c:y val="-1.022516552622868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F7-4921-8B49-81635E5D781B}"/>
                </c:ext>
              </c:extLst>
            </c:dLbl>
            <c:dLbl>
              <c:idx val="1"/>
              <c:layout>
                <c:manualLayout>
                  <c:x val="0.11851417431468329"/>
                  <c:y val="6.71989402997683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F7-4921-8B49-81635E5D781B}"/>
                </c:ext>
              </c:extLst>
            </c:dLbl>
            <c:dLbl>
              <c:idx val="2"/>
              <c:layout>
                <c:manualLayout>
                  <c:x val="0.12355977685251922"/>
                  <c:y val="-8.829254207572176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F7-4921-8B49-81635E5D781B}"/>
                </c:ext>
              </c:extLst>
            </c:dLbl>
            <c:dLbl>
              <c:idx val="3"/>
              <c:layout>
                <c:manualLayout>
                  <c:x val="-0.15079865709167525"/>
                  <c:y val="-4.45421698927143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F7-4921-8B49-81635E5D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Roboto Condensed" pitchFamily="2" charset="0"/>
                    <a:ea typeface="Roboto Condensed" pitchFamily="2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High School</c:v>
                </c:pt>
                <c:pt idx="1">
                  <c:v>2-yr College</c:v>
                </c:pt>
                <c:pt idx="2">
                  <c:v>Tech School</c:v>
                </c:pt>
                <c:pt idx="3">
                  <c:v>4-yr College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0.35000000000000014</c:v>
                </c:pt>
                <c:pt idx="1">
                  <c:v>0.29000000000000015</c:v>
                </c:pt>
                <c:pt idx="2">
                  <c:v>0.32000000000000017</c:v>
                </c:pt>
                <c:pt idx="3">
                  <c:v>4.0000000000000022E-2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F7-4921-8B49-81635E5D781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211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Happy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4AB-4651-A21F-CA749941FE1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Graduates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0.35000000000000014</c:v>
                </c:pt>
                <c:pt idx="1">
                  <c:v>0.31000000000000016</c:v>
                </c:pt>
                <c:pt idx="2">
                  <c:v>0.30000000000000016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AB-4651-A21F-CA749941FE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Happy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Graduates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0.55000000000000004</c:v>
                </c:pt>
                <c:pt idx="2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4AB-4651-A21F-CA749941F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289088"/>
        <c:axId val="113290624"/>
      </c:barChart>
      <c:catAx>
        <c:axId val="113289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3290624"/>
        <c:crosses val="autoZero"/>
        <c:auto val="1"/>
        <c:lblAlgn val="ctr"/>
        <c:lblOffset val="100"/>
        <c:noMultiLvlLbl val="0"/>
      </c:catAx>
      <c:valAx>
        <c:axId val="11329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328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619967793880848"/>
          <c:y val="0.88423709536307971"/>
          <c:w val="0.46167471819645745"/>
          <c:h val="9.7244386118401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Prepared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B6-4BD3-8D67-7EA2FA21696A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B6-4BD3-8D67-7EA2FA21696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B6-4BD3-8D67-7EA2FA2169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Graduates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0.49000000000000016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B6-4BD3-8D67-7EA2FA2169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Extremely Well Prepared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34B6-4BD3-8D67-7EA2FA21696A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34B6-4BD3-8D67-7EA2FA2169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Graduates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0.36000000000000015</c:v>
                </c:pt>
                <c:pt idx="1">
                  <c:v>0.46</c:v>
                </c:pt>
                <c:pt idx="2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4B6-4BD3-8D67-7EA2FA2169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504448"/>
        <c:axId val="114505984"/>
      </c:barChart>
      <c:catAx>
        <c:axId val="11450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4505984"/>
        <c:crosses val="autoZero"/>
        <c:auto val="1"/>
        <c:lblAlgn val="ctr"/>
        <c:lblOffset val="100"/>
        <c:noMultiLvlLbl val="0"/>
      </c:catAx>
      <c:valAx>
        <c:axId val="11450598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450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170527597093841"/>
          <c:y val="0.88416886004587125"/>
          <c:w val="0.5322738280903293"/>
          <c:h val="9.35958190593467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Helpful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5EF-43EA-98E8-04334BDD903B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5EF-43EA-98E8-04334BDD903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5EF-43EA-98E8-04334BDD90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Graduates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0.23</c:v>
                </c:pt>
                <c:pt idx="1">
                  <c:v>0.27</c:v>
                </c:pt>
                <c:pt idx="2">
                  <c:v>0.28000000000000008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EF-43EA-98E8-04334BDD90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Extremely Helpful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A5EF-43EA-98E8-04334BDD903B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A5EF-43EA-98E8-04334BDD90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Graduates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0.64000000000000035</c:v>
                </c:pt>
                <c:pt idx="1">
                  <c:v>0.65000000000000036</c:v>
                </c:pt>
                <c:pt idx="2">
                  <c:v>0.64000000000000035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A5EF-43EA-98E8-04334BDD90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457216"/>
        <c:axId val="114479488"/>
      </c:barChart>
      <c:catAx>
        <c:axId val="114457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4479488"/>
        <c:crosses val="autoZero"/>
        <c:auto val="1"/>
        <c:lblAlgn val="ctr"/>
        <c:lblOffset val="100"/>
        <c:noMultiLvlLbl val="0"/>
      </c:catAx>
      <c:valAx>
        <c:axId val="114479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445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55393257002294"/>
          <c:y val="0.90275561388159853"/>
          <c:w val="0.47013529105963214"/>
          <c:h val="8.98369787109945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Nonaccredited Programs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None</c:v>
                </c:pt>
                <c:pt idx="2">
                  <c:v>Other Program</c:v>
                </c:pt>
                <c:pt idx="3">
                  <c:v>Apprenticeship</c:v>
                </c:pt>
                <c:pt idx="4">
                  <c:v>Internship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0.46</c:v>
                </c:pt>
                <c:pt idx="2">
                  <c:v>0.29000000000000015</c:v>
                </c:pt>
                <c:pt idx="3">
                  <c:v>0.14000000000000001</c:v>
                </c:pt>
                <c:pt idx="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5F-47AC-B5C5-1C94C24C1D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Accredited Programs</c:v>
                </c:pt>
              </c:strCache>
            </c:strRef>
          </c:tx>
          <c:spPr>
            <a:solidFill>
              <a:srgbClr val="FD7A2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None</c:v>
                </c:pt>
                <c:pt idx="2">
                  <c:v>Other Program</c:v>
                </c:pt>
                <c:pt idx="3">
                  <c:v>Apprenticeship</c:v>
                </c:pt>
                <c:pt idx="4">
                  <c:v>Internship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0.32000000000000017</c:v>
                </c:pt>
                <c:pt idx="2">
                  <c:v>0.36000000000000015</c:v>
                </c:pt>
                <c:pt idx="3">
                  <c:v>0.23</c:v>
                </c:pt>
                <c:pt idx="4">
                  <c:v>0.28000000000000008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1A5F-47AC-B5C5-1C94C24C1DF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Graduates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None</c:v>
                </c:pt>
                <c:pt idx="2">
                  <c:v>Other Program</c:v>
                </c:pt>
                <c:pt idx="3">
                  <c:v>Apprenticeship</c:v>
                </c:pt>
                <c:pt idx="4">
                  <c:v>Internship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0.05</c:v>
                </c:pt>
                <c:pt idx="1">
                  <c:v>0.33000000000000024</c:v>
                </c:pt>
                <c:pt idx="2">
                  <c:v>0.36000000000000015</c:v>
                </c:pt>
                <c:pt idx="3">
                  <c:v>0.22</c:v>
                </c:pt>
                <c:pt idx="4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A5F-47AC-B5C5-1C94C24C1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axId val="114672000"/>
        <c:axId val="114673536"/>
      </c:barChart>
      <c:catAx>
        <c:axId val="114672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673536"/>
        <c:crosses val="autoZero"/>
        <c:auto val="1"/>
        <c:lblAlgn val="ctr"/>
        <c:lblOffset val="100"/>
        <c:noMultiLvlLbl val="0"/>
      </c:catAx>
      <c:valAx>
        <c:axId val="114673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67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Did your school offer the tests?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School Offers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59-46C9-9EA1-B888DD995A3C}"/>
              </c:ext>
            </c:extLst>
          </c:dPt>
          <c:dPt>
            <c:idx val="1"/>
            <c:bubble3D val="0"/>
            <c:spPr>
              <a:solidFill>
                <a:srgbClr val="FD7A2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359-46C9-9EA1-B888DD995A3C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59-46C9-9EA1-B888DD995A3C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359-46C9-9EA1-B888DD995A3C}"/>
              </c:ext>
            </c:extLst>
          </c:dPt>
          <c:dLbls>
            <c:dLbl>
              <c:idx val="0"/>
              <c:layout>
                <c:manualLayout>
                  <c:x val="-4.1435464492076926E-2"/>
                  <c:y val="-2.59489454930195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59-46C9-9EA1-B888DD995A3C}"/>
                </c:ext>
              </c:extLst>
            </c:dLbl>
            <c:dLbl>
              <c:idx val="1"/>
              <c:layout>
                <c:manualLayout>
                  <c:x val="8.8862189083776646E-2"/>
                  <c:y val="-6.55904172742770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59-46C9-9EA1-B888DD995A3C}"/>
                </c:ext>
              </c:extLst>
            </c:dLbl>
            <c:dLbl>
              <c:idx val="2"/>
              <c:layout>
                <c:manualLayout>
                  <c:x val="2.7901959338536238E-2"/>
                  <c:y val="1.11793388921894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59-46C9-9EA1-B888DD995A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Roboto Condensed" pitchFamily="2" charset="0"/>
                    <a:ea typeface="Roboto Condensed" pitchFamily="2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0.91</c:v>
                </c:pt>
                <c:pt idx="1">
                  <c:v>6.0000000000000026E-2</c:v>
                </c:pt>
                <c:pt idx="2">
                  <c:v>3.0000000000000002E-2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9-46C9-9EA1-B888DD995A3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46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Did you pass one</a:t>
            </a:r>
            <a:r>
              <a:rPr lang="en-US" sz="2000" b="0" baseline="0" dirty="0">
                <a:latin typeface="Roboto Condensed" pitchFamily="2" charset="0"/>
                <a:ea typeface="Roboto Condensed" pitchFamily="2" charset="0"/>
              </a:rPr>
              <a:t> or more tests?</a:t>
            </a:r>
            <a:endParaRPr lang="en-US" sz="2000" b="0" dirty="0">
              <a:latin typeface="Roboto Condensed" pitchFamily="2" charset="0"/>
              <a:ea typeface="Roboto Condensed" pitchFamily="2" charset="0"/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Student Passed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F7-4921-8B49-81635E5D781B}"/>
              </c:ext>
            </c:extLst>
          </c:dPt>
          <c:dPt>
            <c:idx val="1"/>
            <c:bubble3D val="0"/>
            <c:spPr>
              <a:solidFill>
                <a:srgbClr val="FD7A2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F7-4921-8B49-81635E5D781B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F7-4921-8B49-81635E5D781B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F7-4921-8B49-81635E5D781B}"/>
              </c:ext>
            </c:extLst>
          </c:dPt>
          <c:dLbls>
            <c:dLbl>
              <c:idx val="0"/>
              <c:layout>
                <c:manualLayout>
                  <c:x val="-6.5511319973864696E-2"/>
                  <c:y val="-5.83842618174164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F7-4921-8B49-81635E5D781B}"/>
                </c:ext>
              </c:extLst>
            </c:dLbl>
            <c:dLbl>
              <c:idx val="1"/>
              <c:layout>
                <c:manualLayout>
                  <c:x val="9.0005289289168122E-2"/>
                  <c:y val="-5.768490398024629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F7-4921-8B49-81635E5D781B}"/>
                </c:ext>
              </c:extLst>
            </c:dLbl>
            <c:dLbl>
              <c:idx val="2"/>
              <c:layout>
                <c:manualLayout>
                  <c:x val="3.938890169892309E-2"/>
                  <c:y val="7.134696319438962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F7-4921-8B49-81635E5D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Roboto Condensed" pitchFamily="2" charset="0"/>
                    <a:ea typeface="Roboto Condensed" pitchFamily="2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0.92</c:v>
                </c:pt>
                <c:pt idx="1">
                  <c:v>6.0000000000000026E-2</c:v>
                </c:pt>
                <c:pt idx="2">
                  <c:v>2.0000000000000011E-2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F7-4921-8B49-81635E5D781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06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4AB-4651-A21F-CA749941FE1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Graduates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0.22</c:v>
                </c:pt>
                <c:pt idx="1">
                  <c:v>0.31000000000000016</c:v>
                </c:pt>
                <c:pt idx="2">
                  <c:v>0.31000000000000016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AB-4651-A21F-CA749941FE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Extremely Important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Graduates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0.46</c:v>
                </c:pt>
                <c:pt idx="1">
                  <c:v>0.4</c:v>
                </c:pt>
                <c:pt idx="2">
                  <c:v>0.42000000000000015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4AB-4651-A21F-CA749941F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100288"/>
        <c:axId val="115106176"/>
      </c:barChart>
      <c:catAx>
        <c:axId val="115100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5106176"/>
        <c:crosses val="autoZero"/>
        <c:auto val="1"/>
        <c:lblAlgn val="ctr"/>
        <c:lblOffset val="100"/>
        <c:noMultiLvlLbl val="0"/>
      </c:catAx>
      <c:valAx>
        <c:axId val="115106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1510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370205535902227"/>
          <c:y val="0.90275561388159853"/>
          <c:w val="0.47056690377470956"/>
          <c:h val="8.24295713035870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Education Level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Education Level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F7-4921-8B49-81635E5D781B}"/>
              </c:ext>
            </c:extLst>
          </c:dPt>
          <c:dPt>
            <c:idx val="1"/>
            <c:bubble3D val="0"/>
            <c:spPr>
              <a:solidFill>
                <a:srgbClr val="FD7A2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F7-4921-8B49-81635E5D781B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F7-4921-8B49-81635E5D781B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F7-4921-8B49-81635E5D781B}"/>
              </c:ext>
            </c:extLst>
          </c:dPt>
          <c:dLbls>
            <c:dLbl>
              <c:idx val="0"/>
              <c:layout>
                <c:manualLayout>
                  <c:x val="-6.1685429223045637E-2"/>
                  <c:y val="2.746295134546753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High School, 49%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F7-4921-8B49-81635E5D781B}"/>
                </c:ext>
              </c:extLst>
            </c:dLbl>
            <c:dLbl>
              <c:idx val="1"/>
              <c:layout>
                <c:manualLayout>
                  <c:x val="5.266849113756375E-2"/>
                  <c:y val="2.6606757320060789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2-yr College, 25%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F7-4921-8B49-81635E5D781B}"/>
                </c:ext>
              </c:extLst>
            </c:dLbl>
            <c:dLbl>
              <c:idx val="2"/>
              <c:layout>
                <c:manualLayout>
                  <c:x val="9.3454195650849003E-2"/>
                  <c:y val="-0.11238334226572541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Tech School, 17%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F7-4921-8B49-81635E5D781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4-yr College, 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F7-4921-8B49-81635E5D781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High School</c:v>
                </c:pt>
                <c:pt idx="1">
                  <c:v>2-yr College</c:v>
                </c:pt>
                <c:pt idx="2">
                  <c:v>Tech School</c:v>
                </c:pt>
                <c:pt idx="3">
                  <c:v>4-yr College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0.49000000000000016</c:v>
                </c:pt>
                <c:pt idx="1">
                  <c:v>0.25</c:v>
                </c:pt>
                <c:pt idx="2">
                  <c:v>0.17</c:v>
                </c:pt>
                <c:pt idx="3">
                  <c:v>9.0000000000000024E-2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F7-4921-8B49-81635E5D781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95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Probably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4AB-4651-A21F-CA749941FE1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0.30000000000000016</c:v>
                </c:pt>
                <c:pt idx="1">
                  <c:v>0.27</c:v>
                </c:pt>
                <c:pt idx="2">
                  <c:v>0.28000000000000008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AB-4651-A21F-CA749941FE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Definitely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0.37000000000000016</c:v>
                </c:pt>
                <c:pt idx="1">
                  <c:v>0.59</c:v>
                </c:pt>
                <c:pt idx="2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4AB-4651-A21F-CA749941F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306368"/>
        <c:axId val="81308672"/>
      </c:barChart>
      <c:catAx>
        <c:axId val="8130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81308672"/>
        <c:crosses val="autoZero"/>
        <c:auto val="1"/>
        <c:lblAlgn val="ctr"/>
        <c:lblOffset val="100"/>
        <c:noMultiLvlLbl val="0"/>
      </c:catAx>
      <c:valAx>
        <c:axId val="81308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81306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07077738471085"/>
          <c:y val="0.85460746573345003"/>
          <c:w val="0.73990997502123834"/>
          <c:h val="0.137985126859142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Happy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4AB-4651-A21F-CA749941FE1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0.28000000000000008</c:v>
                </c:pt>
                <c:pt idx="1">
                  <c:v>0.22</c:v>
                </c:pt>
                <c:pt idx="2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AB-4651-A21F-CA749941FE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Happy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84AB-4651-A21F-CA749941FE10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84AB-4651-A21F-CA749941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0.64000000000000035</c:v>
                </c:pt>
                <c:pt idx="1">
                  <c:v>0.73000000000000032</c:v>
                </c:pt>
                <c:pt idx="2">
                  <c:v>0.72000000000000031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4AB-4651-A21F-CA749941F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23392"/>
        <c:axId val="90924928"/>
      </c:barChart>
      <c:catAx>
        <c:axId val="90923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90924928"/>
        <c:crosses val="autoZero"/>
        <c:auto val="1"/>
        <c:lblAlgn val="ctr"/>
        <c:lblOffset val="100"/>
        <c:noMultiLvlLbl val="0"/>
      </c:catAx>
      <c:valAx>
        <c:axId val="90924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9092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244373438827391"/>
          <c:y val="0.86439749198016913"/>
          <c:w val="0.55817198574815829"/>
          <c:h val="0.117083989501312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Prepared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B6-4BD3-8D67-7EA2FA21696A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B6-4BD3-8D67-7EA2FA21696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B6-4BD3-8D67-7EA2FA2169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0.48000000000000015</c:v>
                </c:pt>
                <c:pt idx="1">
                  <c:v>0.42000000000000015</c:v>
                </c:pt>
                <c:pt idx="2">
                  <c:v>0.43000000000000016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B6-4BD3-8D67-7EA2FA2169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Extremely Well Prepared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34B6-4BD3-8D67-7EA2FA21696A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34B6-4BD3-8D67-7EA2FA2169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0.34</c:v>
                </c:pt>
                <c:pt idx="1">
                  <c:v>0.54</c:v>
                </c:pt>
                <c:pt idx="2">
                  <c:v>0.48000000000000015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4B6-4BD3-8D67-7EA2FA2169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873728"/>
        <c:axId val="98875264"/>
      </c:barChart>
      <c:catAx>
        <c:axId val="98873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98875264"/>
        <c:crosses val="autoZero"/>
        <c:auto val="1"/>
        <c:lblAlgn val="ctr"/>
        <c:lblOffset val="100"/>
        <c:noMultiLvlLbl val="0"/>
      </c:catAx>
      <c:valAx>
        <c:axId val="9887526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98873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170527597093841"/>
          <c:y val="0.90269829412485658"/>
          <c:w val="0.53066352213219725"/>
          <c:h val="7.5066384980361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Helpful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5EF-43EA-98E8-04334BDD903B}"/>
              </c:ext>
            </c:extLst>
          </c:dPt>
          <c:dPt>
            <c:idx val="1"/>
            <c:invertIfNegative val="0"/>
            <c:bubble3D val="0"/>
            <c:spPr>
              <a:solidFill>
                <a:srgbClr val="FFB13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5EF-43EA-98E8-04334BDD903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5EF-43EA-98E8-04334BDD90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0.28000000000000008</c:v>
                </c:pt>
                <c:pt idx="1">
                  <c:v>0.23</c:v>
                </c:pt>
                <c:pt idx="2">
                  <c:v>0.24000000000000007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EF-43EA-98E8-04334BDD90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Extremely Helpful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A5EF-43EA-98E8-04334BDD903B}"/>
              </c:ext>
            </c:extLst>
          </c:dPt>
          <c:dPt>
            <c:idx val="1"/>
            <c:invertIfNegative val="0"/>
            <c:bubble3D val="0"/>
            <c:spPr>
              <a:solidFill>
                <a:srgbClr val="FD7A2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A5EF-43EA-98E8-04334BDD90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Nonaccredited Programs</c:v>
                </c:pt>
                <c:pt idx="1">
                  <c:v>Accredited Programs</c:v>
                </c:pt>
                <c:pt idx="2">
                  <c:v>Total Students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0.63000000000000034</c:v>
                </c:pt>
                <c:pt idx="1">
                  <c:v>0.7100000000000003</c:v>
                </c:pt>
                <c:pt idx="2">
                  <c:v>0.70000000000000029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A5EF-43EA-98E8-04334BDD90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424320"/>
        <c:axId val="78438400"/>
      </c:barChart>
      <c:catAx>
        <c:axId val="7842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78438400"/>
        <c:crosses val="autoZero"/>
        <c:auto val="1"/>
        <c:lblAlgn val="ctr"/>
        <c:lblOffset val="100"/>
        <c:noMultiLvlLbl val="0"/>
      </c:catAx>
      <c:valAx>
        <c:axId val="78438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7842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216858762221"/>
          <c:y val="0.90884193642461386"/>
          <c:w val="0.53998529169361098"/>
          <c:h val="8.74543598716827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Nonaccredited Programs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None</c:v>
                </c:pt>
                <c:pt idx="2">
                  <c:v>Other Program</c:v>
                </c:pt>
                <c:pt idx="3">
                  <c:v>Apprenticeship</c:v>
                </c:pt>
                <c:pt idx="4">
                  <c:v>Internship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8.0000000000000043E-2</c:v>
                </c:pt>
                <c:pt idx="1">
                  <c:v>0.53</c:v>
                </c:pt>
                <c:pt idx="2">
                  <c:v>0.23</c:v>
                </c:pt>
                <c:pt idx="3">
                  <c:v>0.1</c:v>
                </c:pt>
                <c:pt idx="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5F-47AC-B5C5-1C94C24C1D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Accredited Programs</c:v>
                </c:pt>
              </c:strCache>
            </c:strRef>
          </c:tx>
          <c:spPr>
            <a:solidFill>
              <a:srgbClr val="FD7A2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None</c:v>
                </c:pt>
                <c:pt idx="2">
                  <c:v>Other Program</c:v>
                </c:pt>
                <c:pt idx="3">
                  <c:v>Apprenticeship</c:v>
                </c:pt>
                <c:pt idx="4">
                  <c:v>Internship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6.0000000000000026E-2</c:v>
                </c:pt>
                <c:pt idx="1">
                  <c:v>0.35000000000000014</c:v>
                </c:pt>
                <c:pt idx="2">
                  <c:v>0.30000000000000016</c:v>
                </c:pt>
                <c:pt idx="3">
                  <c:v>0.2</c:v>
                </c:pt>
                <c:pt idx="4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1A5F-47AC-B5C5-1C94C24C1DF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Students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boto Condensed" pitchFamily="2" charset="0"/>
                    <a:ea typeface="Roboto Condensed" pitchFamily="2" charset="0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None</c:v>
                </c:pt>
                <c:pt idx="2">
                  <c:v>Other Program</c:v>
                </c:pt>
                <c:pt idx="3">
                  <c:v>Apprenticeship</c:v>
                </c:pt>
                <c:pt idx="4">
                  <c:v>Internship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8.0000000000000043E-2</c:v>
                </c:pt>
                <c:pt idx="1">
                  <c:v>0.37000000000000016</c:v>
                </c:pt>
                <c:pt idx="2">
                  <c:v>0.29000000000000015</c:v>
                </c:pt>
                <c:pt idx="3">
                  <c:v>0.18000000000000008</c:v>
                </c:pt>
                <c:pt idx="4">
                  <c:v>0.24000000000000007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A5F-47AC-B5C5-1C94C24C1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axId val="84359808"/>
        <c:axId val="105664896"/>
      </c:barChart>
      <c:catAx>
        <c:axId val="84359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Roboto Condensed" pitchFamily="2" charset="0"/>
                <a:ea typeface="Roboto Condensed" pitchFamily="2" charset="0"/>
                <a:cs typeface="+mn-cs"/>
              </a:defRPr>
            </a:pPr>
            <a:endParaRPr lang="en-US"/>
          </a:p>
        </c:txPr>
        <c:crossAx val="105664896"/>
        <c:crosses val="autoZero"/>
        <c:auto val="1"/>
        <c:lblAlgn val="ctr"/>
        <c:lblOffset val="100"/>
        <c:noMultiLvlLbl val="0"/>
      </c:catAx>
      <c:valAx>
        <c:axId val="105664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35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>
                  <a:lumMod val="25000"/>
                </a:schemeClr>
              </a:solidFill>
              <a:latin typeface="Roboto Condensed" pitchFamily="2" charset="0"/>
              <a:ea typeface="Roboto Condensed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Does your school offer the tests?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School Offers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59-46C9-9EA1-B888DD995A3C}"/>
              </c:ext>
            </c:extLst>
          </c:dPt>
          <c:dPt>
            <c:idx val="1"/>
            <c:bubble3D val="0"/>
            <c:spPr>
              <a:solidFill>
                <a:srgbClr val="FD7A2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359-46C9-9EA1-B888DD995A3C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59-46C9-9EA1-B888DD995A3C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359-46C9-9EA1-B888DD995A3C}"/>
              </c:ext>
            </c:extLst>
          </c:dPt>
          <c:dLbls>
            <c:dLbl>
              <c:idx val="0"/>
              <c:layout>
                <c:manualLayout>
                  <c:x val="-6.4092247589878512E-2"/>
                  <c:y val="-3.279780526277160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Yes
83%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59-46C9-9EA1-B888DD995A3C}"/>
                </c:ext>
              </c:extLst>
            </c:dLbl>
            <c:dLbl>
              <c:idx val="1"/>
              <c:layout>
                <c:manualLayout>
                  <c:x val="9.6720044019160775E-2"/>
                  <c:y val="-9.894320798902077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No
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59-46C9-9EA1-B888DD995A3C}"/>
                </c:ext>
              </c:extLst>
            </c:dLbl>
            <c:dLbl>
              <c:idx val="2"/>
              <c:layout>
                <c:manualLayout>
                  <c:x val="3.3832910460134091E-2"/>
                  <c:y val="6.064159503442086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Don't Know
11%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59-46C9-9EA1-B888DD995A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0.83000000000000029</c:v>
                </c:pt>
                <c:pt idx="1">
                  <c:v>6.0000000000000026E-2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9-46C9-9EA1-B888DD995A3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46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Have</a:t>
            </a:r>
            <a:r>
              <a:rPr lang="en-US" sz="2000" b="0" baseline="0" dirty="0">
                <a:latin typeface="Roboto Condensed" pitchFamily="2" charset="0"/>
                <a:ea typeface="Roboto Condensed" pitchFamily="2" charset="0"/>
              </a:rPr>
              <a:t> you passed </a:t>
            </a:r>
            <a:r>
              <a:rPr lang="en-US" sz="2000" b="0" dirty="0">
                <a:latin typeface="Roboto Condensed" pitchFamily="2" charset="0"/>
                <a:ea typeface="Roboto Condensed" pitchFamily="2" charset="0"/>
              </a:rPr>
              <a:t>one or more tests?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Student Passed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F7-4921-8B49-81635E5D781B}"/>
              </c:ext>
            </c:extLst>
          </c:dPt>
          <c:dPt>
            <c:idx val="1"/>
            <c:bubble3D val="0"/>
            <c:spPr>
              <a:solidFill>
                <a:srgbClr val="FD7A2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F7-4921-8B49-81635E5D781B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F7-4921-8B49-81635E5D781B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F7-4921-8B49-81635E5D781B}"/>
              </c:ext>
            </c:extLst>
          </c:dPt>
          <c:dLbls>
            <c:dLbl>
              <c:idx val="0"/>
              <c:layout>
                <c:manualLayout>
                  <c:x val="-7.4382280497696171E-2"/>
                  <c:y val="-1.829755529427733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Yes
84%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F7-4921-8B49-81635E5D781B}"/>
                </c:ext>
              </c:extLst>
            </c:dLbl>
            <c:dLbl>
              <c:idx val="1"/>
              <c:layout>
                <c:manualLayout>
                  <c:x val="3.8722839116530995E-2"/>
                  <c:y val="-7.793858391809345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No
12%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F7-4921-8B49-81635E5D781B}"/>
                </c:ext>
              </c:extLst>
            </c:dLbl>
            <c:dLbl>
              <c:idx val="2"/>
              <c:layout>
                <c:manualLayout>
                  <c:x val="7.7792721239117263E-2"/>
                  <c:y val="2.2683082880135617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Roboto Condensed" pitchFamily="2" charset="0"/>
                        <a:ea typeface="Roboto Condensed" pitchFamily="2" charset="0"/>
                      </a:rPr>
                      <a:t>Don't Know
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F7-4921-8B49-81635E5D781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0.84000000000000019</c:v>
                </c:pt>
                <c:pt idx="1">
                  <c:v>0.12000000000000002</c:v>
                </c:pt>
                <c:pt idx="2">
                  <c:v>4.0000000000000015E-2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F7-4921-8B49-81635E5D781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06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0.92723</cdr:y>
    </cdr:from>
    <cdr:to>
      <cdr:x>0.51398</cdr:x>
      <cdr:y>0.9717</cdr:y>
    </cdr:to>
    <cdr:sp macro="" textlink="">
      <cdr:nvSpPr>
        <cdr:cNvPr id="3" name="Oval 2">
          <a:extLst xmlns:a="http://schemas.openxmlformats.org/drawingml/2006/main">
            <a:ext uri="{FF2B5EF4-FFF2-40B4-BE49-F238E27FC236}">
              <a16:creationId xmlns:a16="http://schemas.microsoft.com/office/drawing/2014/main" id="{2AAA1BB9-82A1-4FF2-B9FB-F281C19C5D85}"/>
            </a:ext>
          </a:extLst>
        </cdr:cNvPr>
        <cdr:cNvSpPr/>
      </cdr:nvSpPr>
      <cdr:spPr>
        <a:xfrm xmlns:a="http://schemas.openxmlformats.org/drawingml/2006/main">
          <a:off x="3943350" y="3177597"/>
          <a:ext cx="110222" cy="152401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</cdr:x>
      <cdr:y>0.92723</cdr:y>
    </cdr:from>
    <cdr:to>
      <cdr:x>0.51398</cdr:x>
      <cdr:y>0.9717</cdr:y>
    </cdr:to>
    <cdr:sp macro="" textlink="">
      <cdr:nvSpPr>
        <cdr:cNvPr id="3" name="Oval 2">
          <a:extLst xmlns:a="http://schemas.openxmlformats.org/drawingml/2006/main">
            <a:ext uri="{FF2B5EF4-FFF2-40B4-BE49-F238E27FC236}">
              <a16:creationId xmlns:a16="http://schemas.microsoft.com/office/drawing/2014/main" id="{2AAA1BB9-82A1-4FF2-B9FB-F281C19C5D85}"/>
            </a:ext>
          </a:extLst>
        </cdr:cNvPr>
        <cdr:cNvSpPr/>
      </cdr:nvSpPr>
      <cdr:spPr>
        <a:xfrm xmlns:a="http://schemas.openxmlformats.org/drawingml/2006/main">
          <a:off x="3943350" y="3177597"/>
          <a:ext cx="110222" cy="152401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680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6723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7381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4419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02963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42334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4903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24036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3726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4605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5ed75ccf_04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18555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56855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67709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84987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f391192_01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54544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f391192_01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533938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5f391192_05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6087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3616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6459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185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4419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7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7645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8B6CEF3-AAA2-484A-8BB8-CDDBAD3A5A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178" y="4479462"/>
            <a:ext cx="275937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01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44" name="Google Shape;44;p4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45" name="Google Shape;45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47" name="Google Shape;47;p4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48" name="Google Shape;48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0" name="Google Shape;50;p4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Google Shape;51;p4"/>
          <p:cNvSpPr txBox="1"/>
          <p:nvPr/>
        </p:nvSpPr>
        <p:spPr>
          <a:xfrm>
            <a:off x="286600" y="1014575"/>
            <a:ext cx="6765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rgbClr val="FD7A22"/>
                </a:solidFill>
              </a:rPr>
              <a:t>“</a:t>
            </a:r>
            <a:endParaRPr sz="7200" b="1" dirty="0">
              <a:solidFill>
                <a:srgbClr val="FD7A22"/>
              </a:solidFill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53" name="Google Shape;53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" name="Google Shape;54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55" name="Google Shape;55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" name="Google Shape;57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58" name="Google Shape;58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C5A4432-CAFE-4EF7-95E5-12AC3C99D4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178" y="4479462"/>
            <a:ext cx="275937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996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3932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130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3761509" y="4472723"/>
            <a:ext cx="5391454" cy="670795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4208034" y="4636500"/>
            <a:ext cx="4478965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"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870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6026094" y="2074405"/>
            <a:ext cx="903223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1" y="2363712"/>
            <a:ext cx="6931988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741859" y="2310034"/>
            <a:ext cx="4158969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741859" y="3414335"/>
            <a:ext cx="4158969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 baseline="0">
                <a:solidFill>
                  <a:srgbClr val="FD7A22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59E4B40-8236-45FD-9AE6-B0B83D4E9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178" y="4479462"/>
            <a:ext cx="275937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87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D7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3042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C3602D-708E-4CE9-8757-68AD4F258A5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9178" y="4479462"/>
            <a:ext cx="275937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719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8" r:id="rId7"/>
    <p:sldLayoutId id="2147483669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.schwantes@att.net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ASE 2018 – 2019</a:t>
            </a:r>
            <a:br>
              <a:rPr lang="en-US" sz="3600" dirty="0"/>
            </a:br>
            <a:r>
              <a:rPr lang="en-US" sz="3600" dirty="0"/>
              <a:t>Automotive Career</a:t>
            </a:r>
            <a:br>
              <a:rPr lang="en-US" sz="3600" dirty="0"/>
            </a:br>
            <a:r>
              <a:rPr lang="en-US" sz="3600" dirty="0"/>
              <a:t>Survey</a:t>
            </a:r>
            <a:endParaRPr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414345" y="4277710"/>
            <a:ext cx="3658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November 13 &amp; 14, 2018 </a:t>
            </a:r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sym typeface="Wingdings"/>
              </a:rPr>
              <a:t></a:t>
            </a:r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 Ft. Lauderdale, Florida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232564" y="4636500"/>
            <a:ext cx="4454436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/>
              <a:t>How helpful is work-based training to prepare you for employment?</a:t>
            </a:r>
            <a:endParaRPr sz="1200" i="1" dirty="0"/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Helpfulness of Work-Based Programs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54E72288-D9E3-499E-927A-2645745112D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28650" y="854075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4703925" y="4005696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3311544" y="4005696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80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729655" y="4636500"/>
            <a:ext cx="3258207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/>
              <a:t>Have you participated in work-based program?</a:t>
            </a:r>
            <a:endParaRPr sz="1200" i="1" dirty="0"/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Participation in Work-Based Programs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D89EE38E-7BD6-48CD-8790-6F78920721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618704"/>
              </p:ext>
            </p:extLst>
          </p:nvPr>
        </p:nvGraphicFramePr>
        <p:xfrm>
          <a:off x="628650" y="854075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1971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199697" y="378721"/>
            <a:ext cx="6305011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ASE Student (Entry-Level) Certification Testing</a:t>
            </a:r>
            <a:endParaRPr sz="2400" dirty="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0E47E1-E402-454D-A3B8-6B382628BE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1490063"/>
              </p:ext>
            </p:extLst>
          </p:nvPr>
        </p:nvGraphicFramePr>
        <p:xfrm>
          <a:off x="-56707" y="1477925"/>
          <a:ext cx="4692502" cy="28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E28B3AF-9022-4111-A24A-861D7C7198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4732834"/>
              </p:ext>
            </p:extLst>
          </p:nvPr>
        </p:nvGraphicFramePr>
        <p:xfrm>
          <a:off x="4264042" y="1477925"/>
          <a:ext cx="4692502" cy="28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23BC520-054E-4005-948E-879BB9FB1C2C}"/>
              </a:ext>
            </a:extLst>
          </p:cNvPr>
          <p:cNvSpPr txBox="1"/>
          <p:nvPr/>
        </p:nvSpPr>
        <p:spPr>
          <a:xfrm>
            <a:off x="5053867" y="4158540"/>
            <a:ext cx="2459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Roboto Condensed" pitchFamily="2" charset="0"/>
                <a:ea typeface="Roboto Condensed" pitchFamily="2" charset="0"/>
              </a:rPr>
              <a:t>Self-reported test results.  No attempt</a:t>
            </a:r>
            <a:br>
              <a:rPr lang="en-US" sz="1200" dirty="0">
                <a:latin typeface="Roboto Condensed" pitchFamily="2" charset="0"/>
                <a:ea typeface="Roboto Condensed" pitchFamily="2" charset="0"/>
              </a:rPr>
            </a:br>
            <a:r>
              <a:rPr lang="en-US" sz="1200" dirty="0">
                <a:latin typeface="Roboto Condensed" pitchFamily="2" charset="0"/>
                <a:ea typeface="Roboto Condensed" pitchFamily="2" charset="0"/>
              </a:rPr>
              <a:t>made to correlate with actual scores.</a:t>
            </a:r>
          </a:p>
        </p:txBody>
      </p:sp>
    </p:spTree>
    <p:extLst>
      <p:ext uri="{BB962C8B-B14F-4D97-AF65-F5344CB8AC3E}">
        <p14:creationId xmlns:p14="http://schemas.microsoft.com/office/powerpoint/2010/main" val="2185395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3993931" y="4636500"/>
            <a:ext cx="4855779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How important is ASE certification to your advancement in automotive service?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Importance of ASE Certification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7051E4F4-E048-4A65-9AB7-6073B39F4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707064"/>
              </p:ext>
            </p:extLst>
          </p:nvPr>
        </p:nvGraphicFramePr>
        <p:xfrm>
          <a:off x="628650" y="857250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4698447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3156726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78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463525" y="2430883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Graduate Responses</a:t>
            </a: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6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489150" y="378721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Graduate Demographics</a:t>
            </a:r>
            <a:endParaRPr sz="2400" dirty="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0E47E1-E402-454D-A3B8-6B382628BE33}"/>
              </a:ext>
            </a:extLst>
          </p:cNvPr>
          <p:cNvGraphicFramePr/>
          <p:nvPr>
            <p:extLst/>
          </p:nvPr>
        </p:nvGraphicFramePr>
        <p:xfrm>
          <a:off x="-56707" y="1477925"/>
          <a:ext cx="4692502" cy="28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E28B3AF-9022-4111-A24A-861D7C719813}"/>
              </a:ext>
            </a:extLst>
          </p:cNvPr>
          <p:cNvGraphicFramePr/>
          <p:nvPr>
            <p:extLst/>
          </p:nvPr>
        </p:nvGraphicFramePr>
        <p:xfrm>
          <a:off x="4412898" y="1477925"/>
          <a:ext cx="4692502" cy="28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70CB52A-3BEC-4339-B14C-EBC0A279ED03}"/>
              </a:ext>
            </a:extLst>
          </p:cNvPr>
          <p:cNvSpPr txBox="1"/>
          <p:nvPr/>
        </p:nvSpPr>
        <p:spPr>
          <a:xfrm>
            <a:off x="5526833" y="4284664"/>
            <a:ext cx="2459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Roboto Condensed" pitchFamily="2" charset="0"/>
                <a:ea typeface="Roboto Condensed" pitchFamily="2" charset="0"/>
              </a:rPr>
              <a:t>82% completed their education </a:t>
            </a:r>
            <a:br>
              <a:rPr lang="en-US" sz="1200" dirty="0">
                <a:latin typeface="Roboto Condensed" pitchFamily="2" charset="0"/>
                <a:ea typeface="Roboto Condensed" pitchFamily="2" charset="0"/>
              </a:rPr>
            </a:br>
            <a:r>
              <a:rPr lang="en-US" sz="1200" dirty="0">
                <a:latin typeface="Roboto Condensed" pitchFamily="2" charset="0"/>
                <a:ea typeface="Roboto Condensed" pitchFamily="2" charset="0"/>
              </a:rPr>
              <a:t>within the past 2 years.</a:t>
            </a:r>
          </a:p>
        </p:txBody>
      </p:sp>
    </p:spTree>
    <p:extLst>
      <p:ext uri="{BB962C8B-B14F-4D97-AF65-F5344CB8AC3E}">
        <p14:creationId xmlns:p14="http://schemas.microsoft.com/office/powerpoint/2010/main" val="2882173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232564" y="4636500"/>
            <a:ext cx="4454436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In which of the following types of jobs are you currently employed?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Types of Jobs in Automotive Technology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8976668A-639F-484F-B58F-B96520AB9D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622477"/>
              </p:ext>
            </p:extLst>
          </p:nvPr>
        </p:nvGraphicFramePr>
        <p:xfrm>
          <a:off x="628649" y="1052512"/>
          <a:ext cx="7886702" cy="3038476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{5C22544A-7EE6-4342-B048-85BDC9FD1C3A}</a:tableStyleId>
              </a:tblPr>
              <a:tblGrid>
                <a:gridCol w="2443163">
                  <a:extLst>
                    <a:ext uri="{9D8B030D-6E8A-4147-A177-3AD203B41FA5}">
                      <a16:colId xmlns:a16="http://schemas.microsoft.com/office/drawing/2014/main" val="1860247208"/>
                    </a:ext>
                  </a:extLst>
                </a:gridCol>
                <a:gridCol w="1814513">
                  <a:extLst>
                    <a:ext uri="{9D8B030D-6E8A-4147-A177-3AD203B41FA5}">
                      <a16:colId xmlns:a16="http://schemas.microsoft.com/office/drawing/2014/main" val="1401159365"/>
                    </a:ext>
                  </a:extLst>
                </a:gridCol>
                <a:gridCol w="1814513">
                  <a:extLst>
                    <a:ext uri="{9D8B030D-6E8A-4147-A177-3AD203B41FA5}">
                      <a16:colId xmlns:a16="http://schemas.microsoft.com/office/drawing/2014/main" val="4240286801"/>
                    </a:ext>
                  </a:extLst>
                </a:gridCol>
                <a:gridCol w="1814513">
                  <a:extLst>
                    <a:ext uri="{9D8B030D-6E8A-4147-A177-3AD203B41FA5}">
                      <a16:colId xmlns:a16="http://schemas.microsoft.com/office/drawing/2014/main" val="2361050270"/>
                    </a:ext>
                  </a:extLst>
                </a:gridCol>
              </a:tblGrid>
              <a:tr h="434068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Total Graduates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Accredited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Nonaccredited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94387666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Automobile Service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59%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58%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44%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114182892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Medium / Heavy Truck Service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14%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14%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8%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57296144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Collision / Auto Body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9%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13%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038416340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Parts Specialist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4%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4%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13%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954353739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Service Writer / Consultant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2%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13555912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Other*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11%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11%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20%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2051528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3417EF6-88A8-4D6C-A889-14371342356D}"/>
              </a:ext>
            </a:extLst>
          </p:cNvPr>
          <p:cNvSpPr txBox="1"/>
          <p:nvPr/>
        </p:nvSpPr>
        <p:spPr>
          <a:xfrm>
            <a:off x="578069" y="4081676"/>
            <a:ext cx="8156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Roboto Condensed" pitchFamily="2" charset="0"/>
                <a:ea typeface="Roboto Condensed" pitchFamily="2" charset="0"/>
              </a:rPr>
              <a:t>*Other automotive jobs included shop foreman, golf course equipment, motorcycle, construction equipment, machinist and hot rod.</a:t>
            </a:r>
          </a:p>
        </p:txBody>
      </p:sp>
    </p:spTree>
    <p:extLst>
      <p:ext uri="{BB962C8B-B14F-4D97-AF65-F5344CB8AC3E}">
        <p14:creationId xmlns:p14="http://schemas.microsoft.com/office/powerpoint/2010/main" val="3793211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3941379" y="4636500"/>
            <a:ext cx="5055475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How happy are you with your decision to enter the automotive service profession?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Happiness with Career Decision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7051E4F4-E048-4A65-9AB7-6073B39F4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353107"/>
              </p:ext>
            </p:extLst>
          </p:nvPr>
        </p:nvGraphicFramePr>
        <p:xfrm>
          <a:off x="628650" y="857250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4833126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3504056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12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8580C3-3C07-4BFD-BADB-6F6C00E7996C}"/>
              </a:ext>
            </a:extLst>
          </p:cNvPr>
          <p:cNvSpPr txBox="1"/>
          <p:nvPr/>
        </p:nvSpPr>
        <p:spPr>
          <a:xfrm>
            <a:off x="1227249" y="2021397"/>
            <a:ext cx="4285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18% Technical Trades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A15AEC-0D8F-4665-A6E0-81E0CA0E9FB7}"/>
              </a:ext>
            </a:extLst>
          </p:cNvPr>
          <p:cNvSpPr txBox="1"/>
          <p:nvPr/>
        </p:nvSpPr>
        <p:spPr>
          <a:xfrm>
            <a:off x="970458" y="1198219"/>
            <a:ext cx="3732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14% Retail / Food Service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25A49A-4C99-4F9E-945B-701FC9A1C543}"/>
              </a:ext>
            </a:extLst>
          </p:cNvPr>
          <p:cNvSpPr txBox="1"/>
          <p:nvPr/>
        </p:nvSpPr>
        <p:spPr>
          <a:xfrm>
            <a:off x="874330" y="2669278"/>
            <a:ext cx="3732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11% School / Training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53F424-E996-49E7-8106-C60297BE4365}"/>
              </a:ext>
            </a:extLst>
          </p:cNvPr>
          <p:cNvSpPr txBox="1"/>
          <p:nvPr/>
        </p:nvSpPr>
        <p:spPr>
          <a:xfrm>
            <a:off x="3165104" y="3525464"/>
            <a:ext cx="2527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4% Farming / Agriculture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F70EB3-D4AA-4E86-BA43-32B6D980C2EE}"/>
              </a:ext>
            </a:extLst>
          </p:cNvPr>
          <p:cNvSpPr txBox="1"/>
          <p:nvPr/>
        </p:nvSpPr>
        <p:spPr>
          <a:xfrm>
            <a:off x="5579545" y="1893129"/>
            <a:ext cx="188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8% Construction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A088FA-C72D-48BA-AC5B-BEB6676101F3}"/>
              </a:ext>
            </a:extLst>
          </p:cNvPr>
          <p:cNvSpPr txBox="1"/>
          <p:nvPr/>
        </p:nvSpPr>
        <p:spPr>
          <a:xfrm>
            <a:off x="1304279" y="3601541"/>
            <a:ext cx="1964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2% Engineering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7ADEC4-26FE-4754-A239-952AE6832068}"/>
              </a:ext>
            </a:extLst>
          </p:cNvPr>
          <p:cNvSpPr txBox="1"/>
          <p:nvPr/>
        </p:nvSpPr>
        <p:spPr>
          <a:xfrm>
            <a:off x="2669730" y="3127435"/>
            <a:ext cx="154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12% Other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0AFE9E-AD87-4208-AF03-9ADAD3E2A7D7}"/>
              </a:ext>
            </a:extLst>
          </p:cNvPr>
          <p:cNvSpPr txBox="1"/>
          <p:nvPr/>
        </p:nvSpPr>
        <p:spPr>
          <a:xfrm>
            <a:off x="4206381" y="2792646"/>
            <a:ext cx="2049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10% Unemployed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1A4BEA-B63A-49F2-A8E2-98935AF7DF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03" y="1198085"/>
            <a:ext cx="750755" cy="647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2FD77D-DC35-4905-9A19-4E84E0D57A26}"/>
              </a:ext>
            </a:extLst>
          </p:cNvPr>
          <p:cNvSpPr txBox="1"/>
          <p:nvPr/>
        </p:nvSpPr>
        <p:spPr>
          <a:xfrm>
            <a:off x="420050" y="403128"/>
            <a:ext cx="6937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D7A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anose="020B0604020202020204" charset="0"/>
                <a:ea typeface="Roboto Condensed" panose="020B0604020202020204" charset="0"/>
              </a:rPr>
              <a:t>42% of grads are no longer in auto service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91D98F-4859-4151-A363-B123A8BC800A}"/>
              </a:ext>
            </a:extLst>
          </p:cNvPr>
          <p:cNvSpPr txBox="1"/>
          <p:nvPr/>
        </p:nvSpPr>
        <p:spPr>
          <a:xfrm>
            <a:off x="473006" y="3127435"/>
            <a:ext cx="1662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8% Laborer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584947-7456-4691-B58D-C57CFA1B2D37}"/>
              </a:ext>
            </a:extLst>
          </p:cNvPr>
          <p:cNvSpPr txBox="1"/>
          <p:nvPr/>
        </p:nvSpPr>
        <p:spPr>
          <a:xfrm>
            <a:off x="219703" y="1809461"/>
            <a:ext cx="1309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5% Military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3B9B09-8185-49B1-B39D-ACC5B4C0E8BD}"/>
              </a:ext>
            </a:extLst>
          </p:cNvPr>
          <p:cNvSpPr txBox="1"/>
          <p:nvPr/>
        </p:nvSpPr>
        <p:spPr>
          <a:xfrm>
            <a:off x="5342092" y="1389063"/>
            <a:ext cx="2527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4% Maintenance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30F84C4-ABEF-4E48-9D94-CA1B2DDE3BE0}"/>
              </a:ext>
            </a:extLst>
          </p:cNvPr>
          <p:cNvSpPr txBox="1"/>
          <p:nvPr/>
        </p:nvSpPr>
        <p:spPr>
          <a:xfrm>
            <a:off x="2986380" y="1679272"/>
            <a:ext cx="2527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4% Delivery / Logistics</a:t>
            </a:r>
          </a:p>
        </p:txBody>
      </p:sp>
    </p:spTree>
    <p:extLst>
      <p:ext uri="{BB962C8B-B14F-4D97-AF65-F5344CB8AC3E}">
        <p14:creationId xmlns:p14="http://schemas.microsoft.com/office/powerpoint/2010/main" val="2526031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120055" y="4636500"/>
            <a:ext cx="4687613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How well did your education prepare you for an automotive service career?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Preparation for Employment in Auto Service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5E89D2FF-701D-4467-932D-749140572F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5442333"/>
              </p:ext>
            </p:extLst>
          </p:nvPr>
        </p:nvGraphicFramePr>
        <p:xfrm>
          <a:off x="566919" y="854075"/>
          <a:ext cx="7886700" cy="342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2944398" y="4033405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8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27"/>
          <p:cNvSpPr txBox="1">
            <a:spLocks noGrp="1"/>
          </p:cNvSpPr>
          <p:nvPr>
            <p:ph type="title"/>
          </p:nvPr>
        </p:nvSpPr>
        <p:spPr>
          <a:xfrm>
            <a:off x="578070" y="378721"/>
            <a:ext cx="5465378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Survey Invitations to 157,804 Current </a:t>
            </a:r>
            <a:br>
              <a:rPr lang="en-US" sz="2400" dirty="0"/>
            </a:br>
            <a:r>
              <a:rPr lang="en-US" sz="2400" dirty="0"/>
              <a:t>and Former Students</a:t>
            </a:r>
            <a:endParaRPr sz="2400" dirty="0"/>
          </a:p>
        </p:txBody>
      </p:sp>
      <p:sp>
        <p:nvSpPr>
          <p:cNvPr id="419" name="Google Shape;419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2F6C241-08BE-4D64-AB1A-5605031D64F9}"/>
              </a:ext>
            </a:extLst>
          </p:cNvPr>
          <p:cNvGrpSpPr/>
          <p:nvPr/>
        </p:nvGrpSpPr>
        <p:grpSpPr>
          <a:xfrm>
            <a:off x="920240" y="1706870"/>
            <a:ext cx="7303520" cy="864880"/>
            <a:chOff x="836024" y="2296511"/>
            <a:chExt cx="7303520" cy="864880"/>
          </a:xfrm>
        </p:grpSpPr>
        <p:grpSp>
          <p:nvGrpSpPr>
            <p:cNvPr id="420" name="Google Shape;420;p27"/>
            <p:cNvGrpSpPr/>
            <p:nvPr/>
          </p:nvGrpSpPr>
          <p:grpSpPr>
            <a:xfrm rot="10800000">
              <a:off x="836024" y="2296511"/>
              <a:ext cx="2694428" cy="864880"/>
              <a:chOff x="185742" y="1697030"/>
              <a:chExt cx="5165698" cy="1658130"/>
            </a:xfrm>
          </p:grpSpPr>
          <p:sp>
            <p:nvSpPr>
              <p:cNvPr id="421" name="Google Shape;421;p27"/>
              <p:cNvSpPr/>
              <p:nvPr/>
            </p:nvSpPr>
            <p:spPr>
              <a:xfrm rot="10800000" flipH="1">
                <a:off x="1426312" y="1697030"/>
                <a:ext cx="2693400" cy="12438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solidFill>
                      <a:srgbClr val="263248"/>
                    </a:solidFill>
                    <a:latin typeface="Roboto Condensed"/>
                    <a:ea typeface="Roboto Condensed"/>
                    <a:cs typeface="Roboto Condensed"/>
                    <a:sym typeface="Roboto Condensed"/>
                  </a:rPr>
                  <a:t>e-mails</a:t>
                </a:r>
                <a:endParaRPr sz="2400" dirty="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22" name="Google Shape;422;p27"/>
              <p:cNvSpPr/>
              <p:nvPr/>
            </p:nvSpPr>
            <p:spPr>
              <a:xfrm rot="10800000" flipH="1">
                <a:off x="4107640" y="1697043"/>
                <a:ext cx="1243800" cy="12438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23" name="Google Shape;423;p27"/>
              <p:cNvSpPr/>
              <p:nvPr/>
            </p:nvSpPr>
            <p:spPr>
              <a:xfrm flipH="1">
                <a:off x="185742" y="1697043"/>
                <a:ext cx="1243800" cy="12438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24" name="Google Shape;424;p27"/>
              <p:cNvSpPr/>
              <p:nvPr/>
            </p:nvSpPr>
            <p:spPr>
              <a:xfrm rot="10800000">
                <a:off x="185748" y="2940860"/>
                <a:ext cx="1243800" cy="414300"/>
              </a:xfrm>
              <a:prstGeom prst="triangle">
                <a:avLst>
                  <a:gd name="adj" fmla="val 0"/>
                </a:avLst>
              </a:prstGeom>
              <a:solidFill>
                <a:srgbClr val="92A8C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</p:grpSp>
        <p:grpSp>
          <p:nvGrpSpPr>
            <p:cNvPr id="425" name="Google Shape;425;p27"/>
            <p:cNvGrpSpPr/>
            <p:nvPr/>
          </p:nvGrpSpPr>
          <p:grpSpPr>
            <a:xfrm rot="10800000">
              <a:off x="3062853" y="2296511"/>
              <a:ext cx="2694428" cy="864880"/>
              <a:chOff x="185742" y="1697030"/>
              <a:chExt cx="5165698" cy="1658130"/>
            </a:xfrm>
          </p:grpSpPr>
          <p:sp>
            <p:nvSpPr>
              <p:cNvPr id="426" name="Google Shape;426;p27"/>
              <p:cNvSpPr/>
              <p:nvPr/>
            </p:nvSpPr>
            <p:spPr>
              <a:xfrm rot="10800000" flipH="1">
                <a:off x="1426312" y="1697030"/>
                <a:ext cx="2693400" cy="1243800"/>
              </a:xfrm>
              <a:prstGeom prst="rect">
                <a:avLst/>
              </a:prstGeom>
              <a:solidFill>
                <a:srgbClr val="92A8C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solidFill>
                      <a:srgbClr val="263248"/>
                    </a:solidFill>
                    <a:latin typeface="Roboto Condensed"/>
                    <a:ea typeface="Roboto Condensed"/>
                    <a:cs typeface="Roboto Condensed"/>
                    <a:sym typeface="Roboto Condensed"/>
                  </a:rPr>
                  <a:t>texts</a:t>
                </a:r>
                <a:endParaRPr sz="2400" dirty="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27" name="Google Shape;427;p27"/>
              <p:cNvSpPr/>
              <p:nvPr/>
            </p:nvSpPr>
            <p:spPr>
              <a:xfrm rot="10800000" flipH="1">
                <a:off x="4107640" y="1697043"/>
                <a:ext cx="1243800" cy="1243800"/>
              </a:xfrm>
              <a:prstGeom prst="rtTriangle">
                <a:avLst/>
              </a:prstGeom>
              <a:solidFill>
                <a:srgbClr val="92A8C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28" name="Google Shape;428;p27"/>
              <p:cNvSpPr/>
              <p:nvPr/>
            </p:nvSpPr>
            <p:spPr>
              <a:xfrm flipH="1">
                <a:off x="185742" y="1697043"/>
                <a:ext cx="1243800" cy="1243800"/>
              </a:xfrm>
              <a:prstGeom prst="rtTriangle">
                <a:avLst/>
              </a:prstGeom>
              <a:solidFill>
                <a:srgbClr val="92A8C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29" name="Google Shape;429;p27"/>
              <p:cNvSpPr/>
              <p:nvPr/>
            </p:nvSpPr>
            <p:spPr>
              <a:xfrm rot="10800000">
                <a:off x="185748" y="2940860"/>
                <a:ext cx="1243800" cy="414300"/>
              </a:xfrm>
              <a:prstGeom prst="triangle">
                <a:avLst>
                  <a:gd name="adj" fmla="val 0"/>
                </a:avLst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263248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</p:grpSp>
        <p:grpSp>
          <p:nvGrpSpPr>
            <p:cNvPr id="430" name="Google Shape;430;p27"/>
            <p:cNvGrpSpPr/>
            <p:nvPr/>
          </p:nvGrpSpPr>
          <p:grpSpPr>
            <a:xfrm rot="10800000">
              <a:off x="5287745" y="2296511"/>
              <a:ext cx="2851799" cy="864880"/>
              <a:chOff x="185743" y="1697030"/>
              <a:chExt cx="5165697" cy="1658130"/>
            </a:xfrm>
          </p:grpSpPr>
          <p:sp>
            <p:nvSpPr>
              <p:cNvPr id="431" name="Google Shape;431;p27"/>
              <p:cNvSpPr/>
              <p:nvPr/>
            </p:nvSpPr>
            <p:spPr>
              <a:xfrm rot="10800000" flipH="1">
                <a:off x="1426313" y="1697030"/>
                <a:ext cx="2693399" cy="1243801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solidFill>
                      <a:srgbClr val="FFFFFF"/>
                    </a:solidFill>
                    <a:latin typeface="Roboto Condensed"/>
                    <a:ea typeface="Roboto Condensed"/>
                    <a:cs typeface="Roboto Condensed"/>
                    <a:sym typeface="Roboto Condensed"/>
                  </a:rPr>
                  <a:t>instructors</a:t>
                </a:r>
                <a:endParaRPr sz="2400" dirty="0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32" name="Google Shape;432;p27"/>
              <p:cNvSpPr/>
              <p:nvPr/>
            </p:nvSpPr>
            <p:spPr>
              <a:xfrm rot="10800000" flipH="1">
                <a:off x="4107640" y="1697043"/>
                <a:ext cx="1243800" cy="12438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33" name="Google Shape;433;p27"/>
              <p:cNvSpPr/>
              <p:nvPr/>
            </p:nvSpPr>
            <p:spPr>
              <a:xfrm flipH="1">
                <a:off x="185743" y="1697042"/>
                <a:ext cx="1243800" cy="1243801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  <p:sp>
            <p:nvSpPr>
              <p:cNvPr id="434" name="Google Shape;434;p27"/>
              <p:cNvSpPr/>
              <p:nvPr/>
            </p:nvSpPr>
            <p:spPr>
              <a:xfrm rot="10800000">
                <a:off x="185748" y="2940860"/>
                <a:ext cx="1243800" cy="414300"/>
              </a:xfrm>
              <a:prstGeom prst="triangle">
                <a:avLst>
                  <a:gd name="adj" fmla="val 0"/>
                </a:avLst>
              </a:prstGeom>
              <a:solidFill>
                <a:srgbClr val="263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endParaRP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D47FE4C-6731-448E-A881-1BAC35FF3A3C}"/>
              </a:ext>
            </a:extLst>
          </p:cNvPr>
          <p:cNvSpPr txBox="1"/>
          <p:nvPr/>
        </p:nvSpPr>
        <p:spPr>
          <a:xfrm>
            <a:off x="1262816" y="2757054"/>
            <a:ext cx="17030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200" dirty="0">
                <a:latin typeface="Roboto Condensed" panose="020B0604020202020204" charset="0"/>
                <a:ea typeface="Roboto Condensed" panose="020B0604020202020204" charset="0"/>
              </a:rPr>
              <a:t>106,572 invitations</a:t>
            </a:r>
          </a:p>
          <a:p>
            <a:pPr algn="ctr">
              <a:spcBef>
                <a:spcPts val="600"/>
              </a:spcBef>
            </a:pPr>
            <a:r>
              <a:rPr lang="en-US" sz="1200" dirty="0">
                <a:latin typeface="Roboto Condensed" panose="020B0604020202020204" charset="0"/>
                <a:ea typeface="Roboto Condensed" panose="020B0604020202020204" charset="0"/>
              </a:rPr>
              <a:t>1.7%  response rate</a:t>
            </a:r>
          </a:p>
          <a:p>
            <a:pPr algn="ctr">
              <a:spcBef>
                <a:spcPts val="600"/>
              </a:spcBef>
            </a:pPr>
            <a:r>
              <a:rPr lang="en-US" sz="1200" dirty="0">
                <a:latin typeface="Roboto Condensed" panose="020B0604020202020204" charset="0"/>
                <a:ea typeface="Roboto Condensed" panose="020B0604020202020204" charset="0"/>
              </a:rPr>
              <a:t>88% completion rate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932313-6F3C-491D-B654-C734B511DBD6}"/>
              </a:ext>
            </a:extLst>
          </p:cNvPr>
          <p:cNvSpPr txBox="1"/>
          <p:nvPr/>
        </p:nvSpPr>
        <p:spPr>
          <a:xfrm>
            <a:off x="3489645" y="2757053"/>
            <a:ext cx="17030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200" dirty="0">
                <a:latin typeface="Roboto Condensed" panose="020B0604020202020204" charset="0"/>
                <a:ea typeface="Roboto Condensed" panose="020B0604020202020204" charset="0"/>
              </a:rPr>
              <a:t>50,870 invitations</a:t>
            </a:r>
          </a:p>
          <a:p>
            <a:pPr algn="ctr">
              <a:spcBef>
                <a:spcPts val="600"/>
              </a:spcBef>
            </a:pPr>
            <a:r>
              <a:rPr lang="en-US" sz="1200" dirty="0">
                <a:latin typeface="Roboto Condensed" panose="020B0604020202020204" charset="0"/>
                <a:ea typeface="Roboto Condensed" panose="020B0604020202020204" charset="0"/>
              </a:rPr>
              <a:t>7.9%  response rate</a:t>
            </a:r>
          </a:p>
          <a:p>
            <a:pPr algn="ctr">
              <a:spcBef>
                <a:spcPts val="600"/>
              </a:spcBef>
            </a:pPr>
            <a:r>
              <a:rPr lang="en-US" sz="1200" dirty="0">
                <a:latin typeface="Roboto Condensed" panose="020B0604020202020204" charset="0"/>
                <a:ea typeface="Roboto Condensed" panose="020B0604020202020204" charset="0"/>
              </a:rPr>
              <a:t>79% completion rate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6D0819-9A65-4805-BE88-A4CC5D8BF43C}"/>
              </a:ext>
            </a:extLst>
          </p:cNvPr>
          <p:cNvSpPr txBox="1"/>
          <p:nvPr/>
        </p:nvSpPr>
        <p:spPr>
          <a:xfrm>
            <a:off x="5841494" y="2757053"/>
            <a:ext cx="170308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200" dirty="0">
                <a:latin typeface="Roboto Condensed" panose="020B0604020202020204" charset="0"/>
                <a:ea typeface="Roboto Condensed" panose="020B0604020202020204" charset="0"/>
              </a:rPr>
              <a:t>362 responses</a:t>
            </a:r>
          </a:p>
          <a:p>
            <a:pPr algn="ctr">
              <a:spcBef>
                <a:spcPts val="600"/>
              </a:spcBef>
            </a:pPr>
            <a:r>
              <a:rPr lang="en-US" sz="1200" dirty="0">
                <a:latin typeface="Roboto Condensed" panose="020B0604020202020204" charset="0"/>
                <a:ea typeface="Roboto Condensed" panose="020B0604020202020204" charset="0"/>
              </a:rPr>
              <a:t>90% completion rate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232564" y="4636500"/>
            <a:ext cx="4454436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/>
              <a:t>How helpful was work-based training in preparing you for employment?</a:t>
            </a:r>
            <a:endParaRPr sz="1200" i="1" dirty="0"/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Helpfulness of Work-Based Programs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54E72288-D9E3-499E-927A-2645745112D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28650" y="854075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4703925" y="4005696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3311544" y="4005696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53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3920359" y="4636500"/>
            <a:ext cx="5223641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Did you participate in an internship, apprenticeship or other work-based program?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21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Participation in Work-Based Programs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D89EE38E-7BD6-48CD-8790-6F78920721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177056"/>
              </p:ext>
            </p:extLst>
          </p:nvPr>
        </p:nvGraphicFramePr>
        <p:xfrm>
          <a:off x="628650" y="854075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3391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489149" y="378721"/>
            <a:ext cx="5987851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ASE Student (Entry-Level) Certification Testing</a:t>
            </a:r>
            <a:endParaRPr sz="2400" dirty="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22</a:t>
            </a:fld>
            <a:endParaRPr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0E47E1-E402-454D-A3B8-6B382628BE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3196369"/>
              </p:ext>
            </p:extLst>
          </p:nvPr>
        </p:nvGraphicFramePr>
        <p:xfrm>
          <a:off x="-56707" y="1477925"/>
          <a:ext cx="4692502" cy="28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E28B3AF-9022-4111-A24A-861D7C7198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3061314"/>
              </p:ext>
            </p:extLst>
          </p:nvPr>
        </p:nvGraphicFramePr>
        <p:xfrm>
          <a:off x="4264042" y="1477925"/>
          <a:ext cx="4692502" cy="28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54E2519-D264-4D16-B8EF-1A92C45F7822}"/>
              </a:ext>
            </a:extLst>
          </p:cNvPr>
          <p:cNvSpPr txBox="1"/>
          <p:nvPr/>
        </p:nvSpPr>
        <p:spPr>
          <a:xfrm>
            <a:off x="5274585" y="4148030"/>
            <a:ext cx="2459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Roboto Condensed" pitchFamily="2" charset="0"/>
                <a:ea typeface="Roboto Condensed" pitchFamily="2" charset="0"/>
              </a:rPr>
              <a:t>Self-reported test results.  No attempt</a:t>
            </a:r>
            <a:br>
              <a:rPr lang="en-US" sz="1200" dirty="0">
                <a:latin typeface="Roboto Condensed" pitchFamily="2" charset="0"/>
                <a:ea typeface="Roboto Condensed" pitchFamily="2" charset="0"/>
              </a:rPr>
            </a:br>
            <a:r>
              <a:rPr lang="en-US" sz="1200" dirty="0">
                <a:latin typeface="Roboto Condensed" pitchFamily="2" charset="0"/>
                <a:ea typeface="Roboto Condensed" pitchFamily="2" charset="0"/>
              </a:rPr>
              <a:t>made to correlate with actual scores.</a:t>
            </a:r>
          </a:p>
        </p:txBody>
      </p:sp>
    </p:spTree>
    <p:extLst>
      <p:ext uri="{BB962C8B-B14F-4D97-AF65-F5344CB8AC3E}">
        <p14:creationId xmlns:p14="http://schemas.microsoft.com/office/powerpoint/2010/main" val="2706389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004441" y="4636500"/>
            <a:ext cx="4876799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How important is ASE certification to your advancement in automotive service?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23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Importance of ASE Certification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7051E4F4-E048-4A65-9AB7-6073B39F4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056368"/>
              </p:ext>
            </p:extLst>
          </p:nvPr>
        </p:nvGraphicFramePr>
        <p:xfrm>
          <a:off x="628650" y="857250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4698447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3156726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78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8"/>
          <p:cNvSpPr txBox="1">
            <a:spLocks noGrp="1"/>
          </p:cNvSpPr>
          <p:nvPr>
            <p:ph type="title"/>
          </p:nvPr>
        </p:nvSpPr>
        <p:spPr>
          <a:xfrm>
            <a:off x="460984" y="397576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Comparisons</a:t>
            </a:r>
            <a:endParaRPr sz="2400" dirty="0"/>
          </a:p>
        </p:txBody>
      </p:sp>
      <p:sp>
        <p:nvSpPr>
          <p:cNvPr id="267" name="Google Shape;267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/>
              <a:t>Students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/>
              <a:t>Overall, students are confident in their decisions to prepare for their careers</a:t>
            </a:r>
            <a:br>
              <a:rPr lang="en-US" sz="1600" dirty="0"/>
            </a:br>
            <a:r>
              <a:rPr lang="en-US" sz="1600" dirty="0"/>
              <a:t>in automotive service technology:</a:t>
            </a:r>
          </a:p>
          <a:p>
            <a:pPr marL="285750" indent="-285750"/>
            <a:r>
              <a:rPr lang="en-US" sz="1400" i="1" dirty="0"/>
              <a:t>80% intend to pursue careers in the field.</a:t>
            </a:r>
          </a:p>
          <a:p>
            <a:pPr marL="285750" indent="-285750"/>
            <a:r>
              <a:rPr lang="en-US" sz="1400" i="1" dirty="0"/>
              <a:t>91% feel prepared for their careers.</a:t>
            </a:r>
          </a:p>
          <a:p>
            <a:pPr marL="285750" indent="-285750"/>
            <a:r>
              <a:rPr lang="en-US" sz="1400" i="1" dirty="0"/>
              <a:t>94% are happy with their career choices.</a:t>
            </a:r>
            <a:br>
              <a:rPr lang="en-US" sz="1600" dirty="0"/>
            </a:br>
            <a:endParaRPr dirty="0"/>
          </a:p>
        </p:txBody>
      </p:sp>
      <p:sp>
        <p:nvSpPr>
          <p:cNvPr id="270" name="Google Shape;270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24</a:t>
            </a:fld>
            <a:endParaRPr/>
          </a:p>
        </p:txBody>
      </p:sp>
      <p:sp>
        <p:nvSpPr>
          <p:cNvPr id="6" name="Google Shape;267;p18">
            <a:extLst>
              <a:ext uri="{FF2B5EF4-FFF2-40B4-BE49-F238E27FC236}">
                <a16:creationId xmlns:a16="http://schemas.microsoft.com/office/drawing/2014/main" id="{166AF956-03AA-4867-9F0E-25D9A9728EFC}"/>
              </a:ext>
            </a:extLst>
          </p:cNvPr>
          <p:cNvSpPr txBox="1">
            <a:spLocks/>
          </p:cNvSpPr>
          <p:nvPr/>
        </p:nvSpPr>
        <p:spPr>
          <a:xfrm>
            <a:off x="4572000" y="1537988"/>
            <a:ext cx="3546764" cy="27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 marL="0" indent="0">
              <a:buFont typeface="Roboto Condensed Light"/>
              <a:buNone/>
            </a:pPr>
            <a:r>
              <a:rPr lang="en-US" b="1" dirty="0"/>
              <a:t>Graduates</a:t>
            </a:r>
          </a:p>
          <a:p>
            <a:pPr marL="0" indent="0">
              <a:buFont typeface="Roboto Condensed Light"/>
              <a:buNone/>
            </a:pPr>
            <a:r>
              <a:rPr lang="en-US" sz="1600" dirty="0"/>
              <a:t>While not as many graduates have stayed in the automotive industry, those who do</a:t>
            </a:r>
            <a:br>
              <a:rPr lang="en-US" sz="1600" dirty="0"/>
            </a:br>
            <a:r>
              <a:rPr lang="en-US" sz="1600" dirty="0"/>
              <a:t>are generally satisfied with their careers:</a:t>
            </a:r>
          </a:p>
          <a:p>
            <a:pPr marL="285750" indent="-285750"/>
            <a:r>
              <a:rPr lang="en-US" sz="1400" i="1" dirty="0"/>
              <a:t>58% currently working in automotive service.</a:t>
            </a:r>
          </a:p>
          <a:p>
            <a:pPr marL="285750" indent="-285750"/>
            <a:r>
              <a:rPr lang="en-US" sz="1400" i="1" dirty="0"/>
              <a:t>95% feel prepared for their careers.</a:t>
            </a:r>
          </a:p>
          <a:p>
            <a:pPr marL="285750" indent="-285750"/>
            <a:r>
              <a:rPr lang="en-US" sz="1400" i="1" dirty="0"/>
              <a:t>86% are happy with their career choices.</a:t>
            </a:r>
            <a:br>
              <a:rPr lang="en-US" sz="16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4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8"/>
          <p:cNvSpPr txBox="1">
            <a:spLocks noGrp="1"/>
          </p:cNvSpPr>
          <p:nvPr>
            <p:ph type="title"/>
          </p:nvPr>
        </p:nvSpPr>
        <p:spPr>
          <a:xfrm>
            <a:off x="460984" y="397576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Comparisons</a:t>
            </a:r>
            <a:endParaRPr sz="2400" dirty="0"/>
          </a:p>
        </p:txBody>
      </p:sp>
      <p:sp>
        <p:nvSpPr>
          <p:cNvPr id="267" name="Google Shape;267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/>
              <a:t>Students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/>
              <a:t>A majority of students have passed </a:t>
            </a:r>
            <a:br>
              <a:rPr lang="en-US" sz="1600" dirty="0"/>
            </a:br>
            <a:r>
              <a:rPr lang="en-US" sz="1600" dirty="0"/>
              <a:t>ASE student certification and have participated in work-based training.  Students also place greater importance</a:t>
            </a:r>
            <a:br>
              <a:rPr lang="en-US" sz="1600" dirty="0"/>
            </a:br>
            <a:r>
              <a:rPr lang="en-US" sz="1600" dirty="0"/>
              <a:t>on ASE for professional advancement.</a:t>
            </a:r>
          </a:p>
          <a:p>
            <a:pPr marL="285750" indent="-285750"/>
            <a:r>
              <a:rPr lang="en-US" sz="1400" i="1" dirty="0"/>
              <a:t>84% say they passed student test.</a:t>
            </a:r>
          </a:p>
          <a:p>
            <a:pPr marL="285750" indent="-285750"/>
            <a:r>
              <a:rPr lang="en-US" sz="1400" i="1" dirty="0"/>
              <a:t>55% participated in work-based training.</a:t>
            </a:r>
          </a:p>
          <a:p>
            <a:pPr marL="285750" indent="-285750"/>
            <a:r>
              <a:rPr lang="en-US" sz="1400" i="1" dirty="0"/>
              <a:t>87% believe ASE certification is important.</a:t>
            </a:r>
            <a:br>
              <a:rPr lang="en-US" sz="1600" dirty="0"/>
            </a:br>
            <a:endParaRPr dirty="0"/>
          </a:p>
        </p:txBody>
      </p:sp>
      <p:sp>
        <p:nvSpPr>
          <p:cNvPr id="270" name="Google Shape;270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25</a:t>
            </a:fld>
            <a:endParaRPr/>
          </a:p>
        </p:txBody>
      </p:sp>
      <p:sp>
        <p:nvSpPr>
          <p:cNvPr id="8" name="Google Shape;267;p18">
            <a:extLst>
              <a:ext uri="{FF2B5EF4-FFF2-40B4-BE49-F238E27FC236}">
                <a16:creationId xmlns:a16="http://schemas.microsoft.com/office/drawing/2014/main" id="{E815902E-7676-45A0-B332-47B7AA0AAD9C}"/>
              </a:ext>
            </a:extLst>
          </p:cNvPr>
          <p:cNvSpPr txBox="1">
            <a:spLocks/>
          </p:cNvSpPr>
          <p:nvPr/>
        </p:nvSpPr>
        <p:spPr>
          <a:xfrm>
            <a:off x="4572000" y="1537988"/>
            <a:ext cx="3505200" cy="27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 marL="0" indent="0">
              <a:buFont typeface="Roboto Condensed Light"/>
              <a:buNone/>
            </a:pPr>
            <a:r>
              <a:rPr lang="en-US" b="1" dirty="0"/>
              <a:t>Graduates</a:t>
            </a:r>
          </a:p>
          <a:p>
            <a:pPr marL="0" indent="0">
              <a:buFont typeface="Roboto Condensed Light"/>
              <a:buNone/>
            </a:pPr>
            <a:r>
              <a:rPr lang="en-US" sz="1600" dirty="0"/>
              <a:t>Comparable numbers of graduates </a:t>
            </a:r>
            <a:br>
              <a:rPr lang="en-US" sz="1600" dirty="0"/>
            </a:br>
            <a:r>
              <a:rPr lang="en-US" sz="1600" dirty="0"/>
              <a:t>have passed ASE student certification and participated in work-based training.  But they don’t place as much importance</a:t>
            </a:r>
            <a:br>
              <a:rPr lang="en-US" sz="1600" dirty="0"/>
            </a:br>
            <a:r>
              <a:rPr lang="en-US" sz="1600" dirty="0"/>
              <a:t>on ASE for professional advancement.</a:t>
            </a:r>
          </a:p>
          <a:p>
            <a:pPr marL="285750" indent="-285750"/>
            <a:r>
              <a:rPr lang="en-US" sz="1400" i="1" dirty="0"/>
              <a:t>92% say they passed student test.</a:t>
            </a:r>
          </a:p>
          <a:p>
            <a:pPr marL="285750" indent="-285750"/>
            <a:r>
              <a:rPr lang="en-US" sz="1400" i="1" dirty="0"/>
              <a:t>62% participated in work-based training.</a:t>
            </a:r>
          </a:p>
          <a:p>
            <a:pPr marL="285750" indent="-285750"/>
            <a:r>
              <a:rPr lang="en-US" sz="1400" i="1" dirty="0"/>
              <a:t>73% believe ASE certification is important.</a:t>
            </a:r>
            <a:br>
              <a:rPr lang="en-US" sz="16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49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0"/>
          <p:cNvSpPr txBox="1">
            <a:spLocks noGrp="1"/>
          </p:cNvSpPr>
          <p:nvPr>
            <p:ph type="title"/>
          </p:nvPr>
        </p:nvSpPr>
        <p:spPr>
          <a:xfrm>
            <a:off x="460984" y="385648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For Further Information</a:t>
            </a:r>
            <a:endParaRPr sz="2400" dirty="0"/>
          </a:p>
        </p:txBody>
      </p:sp>
      <p:sp>
        <p:nvSpPr>
          <p:cNvPr id="301" name="Google Shape;301;p20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36885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300"/>
              </a:spcBef>
              <a:buNone/>
            </a:pPr>
            <a:r>
              <a:rPr lang="en-US" dirty="0"/>
              <a:t>David Schwantes</a:t>
            </a:r>
          </a:p>
          <a:p>
            <a:pPr marL="0" lvl="0" indent="0" algn="l" rtl="0">
              <a:spcBef>
                <a:spcPts val="300"/>
              </a:spcBef>
              <a:buNone/>
            </a:pPr>
            <a:r>
              <a:rPr lang="en-US" b="1" i="1" dirty="0"/>
              <a:t>b4 Branding</a:t>
            </a:r>
          </a:p>
          <a:p>
            <a:pPr marL="0" lvl="0" indent="0" algn="l" rtl="0">
              <a:spcBef>
                <a:spcPts val="300"/>
              </a:spcBef>
              <a:buNone/>
            </a:pPr>
            <a:r>
              <a:rPr lang="en-US" dirty="0">
                <a:hlinkClick r:id="rId3"/>
              </a:rPr>
              <a:t>david.schwantes@att.net</a:t>
            </a:r>
            <a:endParaRPr lang="en-US" dirty="0"/>
          </a:p>
          <a:p>
            <a:pPr marL="0" lvl="0" indent="0" algn="l" rtl="0">
              <a:spcBef>
                <a:spcPts val="300"/>
              </a:spcBef>
              <a:buNone/>
            </a:pPr>
            <a:r>
              <a:rPr lang="en-US" dirty="0"/>
              <a:t>(614) 595-0124</a:t>
            </a:r>
            <a:endParaRPr dirty="0"/>
          </a:p>
        </p:txBody>
      </p:sp>
      <p:sp>
        <p:nvSpPr>
          <p:cNvPr id="303" name="Google Shape;303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26</a:t>
            </a:fld>
            <a:endParaRPr/>
          </a:p>
        </p:txBody>
      </p:sp>
      <p:pic>
        <p:nvPicPr>
          <p:cNvPr id="302" name="Google Shape;302;p20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682692" y="916667"/>
            <a:ext cx="4083065" cy="4083065"/>
          </a:xfrm>
          <a:prstGeom prst="diamond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866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463525" y="2430883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Student Responses</a:t>
            </a: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489150" y="378721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Student Demographics</a:t>
            </a:r>
            <a:endParaRPr sz="2400" dirty="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0E47E1-E402-454D-A3B8-6B382628BE33}"/>
              </a:ext>
            </a:extLst>
          </p:cNvPr>
          <p:cNvGraphicFramePr/>
          <p:nvPr>
            <p:extLst/>
          </p:nvPr>
        </p:nvGraphicFramePr>
        <p:xfrm>
          <a:off x="-56707" y="1477925"/>
          <a:ext cx="4692502" cy="28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E28B3AF-9022-4111-A24A-861D7C719813}"/>
              </a:ext>
            </a:extLst>
          </p:cNvPr>
          <p:cNvGraphicFramePr/>
          <p:nvPr>
            <p:extLst/>
          </p:nvPr>
        </p:nvGraphicFramePr>
        <p:xfrm>
          <a:off x="4412898" y="1477925"/>
          <a:ext cx="4692502" cy="288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0001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232564" y="4636500"/>
            <a:ext cx="4454436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Do you intend to pursue a career in automotive service technology?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Intent to Pursue Automotive Service Career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7051E4F4-E048-4A65-9AB7-6073B39F4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395394"/>
              </p:ext>
            </p:extLst>
          </p:nvPr>
        </p:nvGraphicFramePr>
        <p:xfrm>
          <a:off x="628650" y="857250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4634652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3872652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1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232564" y="4636500"/>
            <a:ext cx="4454436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Which of the following types of jobs are you most likely to pursue?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Types of Automotive Jobs Likely to Pursue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8976668A-639F-484F-B58F-B96520AB9D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550010"/>
              </p:ext>
            </p:extLst>
          </p:nvPr>
        </p:nvGraphicFramePr>
        <p:xfrm>
          <a:off x="628649" y="1052512"/>
          <a:ext cx="7886702" cy="3038476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{5C22544A-7EE6-4342-B048-85BDC9FD1C3A}</a:tableStyleId>
              </a:tblPr>
              <a:tblGrid>
                <a:gridCol w="2443163">
                  <a:extLst>
                    <a:ext uri="{9D8B030D-6E8A-4147-A177-3AD203B41FA5}">
                      <a16:colId xmlns:a16="http://schemas.microsoft.com/office/drawing/2014/main" val="1860247208"/>
                    </a:ext>
                  </a:extLst>
                </a:gridCol>
                <a:gridCol w="1814513">
                  <a:extLst>
                    <a:ext uri="{9D8B030D-6E8A-4147-A177-3AD203B41FA5}">
                      <a16:colId xmlns:a16="http://schemas.microsoft.com/office/drawing/2014/main" val="1401159365"/>
                    </a:ext>
                  </a:extLst>
                </a:gridCol>
                <a:gridCol w="1814513">
                  <a:extLst>
                    <a:ext uri="{9D8B030D-6E8A-4147-A177-3AD203B41FA5}">
                      <a16:colId xmlns:a16="http://schemas.microsoft.com/office/drawing/2014/main" val="4240286801"/>
                    </a:ext>
                  </a:extLst>
                </a:gridCol>
                <a:gridCol w="1814513">
                  <a:extLst>
                    <a:ext uri="{9D8B030D-6E8A-4147-A177-3AD203B41FA5}">
                      <a16:colId xmlns:a16="http://schemas.microsoft.com/office/drawing/2014/main" val="2361050270"/>
                    </a:ext>
                  </a:extLst>
                </a:gridCol>
              </a:tblGrid>
              <a:tr h="434068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Total Students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Accredited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Nonaccredited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94387666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Automobile Service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60%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63%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58%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114182892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Medium / Heavy Truck Service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18%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18%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13%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57296144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Collision / Auto Body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9%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8%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16%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038416340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Parts Specialist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2%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4%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954353739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Service Writer / Consultant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2%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1%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13555912"/>
                  </a:ext>
                </a:extLst>
              </a:tr>
              <a:tr h="43406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Roboto Condensed" pitchFamily="2" charset="0"/>
                          <a:ea typeface="Roboto Condensed" pitchFamily="2" charset="0"/>
                        </a:rPr>
                        <a:t> Other*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9%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9%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Roboto Condensed" pitchFamily="2" charset="0"/>
                          <a:ea typeface="Roboto Condensed" pitchFamily="2" charset="0"/>
                        </a:rPr>
                        <a:t>8%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2051528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B881361-42E8-4A7A-ADE2-E1AAB064DDD0}"/>
              </a:ext>
            </a:extLst>
          </p:cNvPr>
          <p:cNvSpPr txBox="1"/>
          <p:nvPr/>
        </p:nvSpPr>
        <p:spPr>
          <a:xfrm>
            <a:off x="557048" y="4081676"/>
            <a:ext cx="8113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Roboto Condensed" pitchFamily="2" charset="0"/>
                <a:ea typeface="Roboto Condensed" pitchFamily="2" charset="0"/>
              </a:rPr>
              <a:t>*Other automotive jobs included diesel, tractor, performance tuning, restoration, electronics, motorcycle, management and design.</a:t>
            </a:r>
          </a:p>
        </p:txBody>
      </p:sp>
    </p:spTree>
    <p:extLst>
      <p:ext uri="{BB962C8B-B14F-4D97-AF65-F5344CB8AC3E}">
        <p14:creationId xmlns:p14="http://schemas.microsoft.com/office/powerpoint/2010/main" val="298125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056993" y="4636500"/>
            <a:ext cx="4792717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How happy are you with your decision to pursue an automotive service career?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Happiness with Career Decision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7051E4F4-E048-4A65-9AB7-6073B39F4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12761"/>
              </p:ext>
            </p:extLst>
          </p:nvPr>
        </p:nvGraphicFramePr>
        <p:xfrm>
          <a:off x="628650" y="857250"/>
          <a:ext cx="78867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4833126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3504056" y="3998768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60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8580C3-3C07-4BFD-BADB-6F6C00E7996C}"/>
              </a:ext>
            </a:extLst>
          </p:cNvPr>
          <p:cNvSpPr txBox="1"/>
          <p:nvPr/>
        </p:nvSpPr>
        <p:spPr>
          <a:xfrm>
            <a:off x="1338739" y="2223249"/>
            <a:ext cx="3562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21% Engineering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A15AEC-0D8F-4665-A6E0-81E0CA0E9FB7}"/>
              </a:ext>
            </a:extLst>
          </p:cNvPr>
          <p:cNvSpPr txBox="1"/>
          <p:nvPr/>
        </p:nvSpPr>
        <p:spPr>
          <a:xfrm>
            <a:off x="931901" y="1296126"/>
            <a:ext cx="3366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16% Technical Trades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25A49A-4C99-4F9E-945B-701FC9A1C543}"/>
              </a:ext>
            </a:extLst>
          </p:cNvPr>
          <p:cNvSpPr txBox="1"/>
          <p:nvPr/>
        </p:nvSpPr>
        <p:spPr>
          <a:xfrm>
            <a:off x="319746" y="2871743"/>
            <a:ext cx="3732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11% Business / Management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D72463-A641-409B-B3F7-E1607E618650}"/>
              </a:ext>
            </a:extLst>
          </p:cNvPr>
          <p:cNvSpPr txBox="1"/>
          <p:nvPr/>
        </p:nvSpPr>
        <p:spPr>
          <a:xfrm>
            <a:off x="3837353" y="3165995"/>
            <a:ext cx="2329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10% Health Science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667AC-CA65-461F-A2C5-8F2572D6F3D1}"/>
              </a:ext>
            </a:extLst>
          </p:cNvPr>
          <p:cNvSpPr txBox="1"/>
          <p:nvPr/>
        </p:nvSpPr>
        <p:spPr>
          <a:xfrm>
            <a:off x="4909305" y="2670666"/>
            <a:ext cx="154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9% Aviation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53F424-E996-49E7-8106-C60297BE4365}"/>
              </a:ext>
            </a:extLst>
          </p:cNvPr>
          <p:cNvSpPr txBox="1"/>
          <p:nvPr/>
        </p:nvSpPr>
        <p:spPr>
          <a:xfrm>
            <a:off x="1105537" y="3476042"/>
            <a:ext cx="2527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5% Farming / Agriculture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F70EB3-D4AA-4E86-BA43-32B6D980C2EE}"/>
              </a:ext>
            </a:extLst>
          </p:cNvPr>
          <p:cNvSpPr txBox="1"/>
          <p:nvPr/>
        </p:nvSpPr>
        <p:spPr>
          <a:xfrm>
            <a:off x="6587836" y="1142238"/>
            <a:ext cx="1624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4% Construction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C7124B-AADF-427A-9168-D3FDA5CA6841}"/>
              </a:ext>
            </a:extLst>
          </p:cNvPr>
          <p:cNvSpPr txBox="1"/>
          <p:nvPr/>
        </p:nvSpPr>
        <p:spPr>
          <a:xfrm>
            <a:off x="5547697" y="2193975"/>
            <a:ext cx="154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3% Computers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A088FA-C72D-48BA-AC5B-BEB6676101F3}"/>
              </a:ext>
            </a:extLst>
          </p:cNvPr>
          <p:cNvSpPr txBox="1"/>
          <p:nvPr/>
        </p:nvSpPr>
        <p:spPr>
          <a:xfrm>
            <a:off x="4900817" y="1496807"/>
            <a:ext cx="1964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3% Law Enforcement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7ADEC4-26FE-4754-A239-952AE6832068}"/>
              </a:ext>
            </a:extLst>
          </p:cNvPr>
          <p:cNvSpPr txBox="1"/>
          <p:nvPr/>
        </p:nvSpPr>
        <p:spPr>
          <a:xfrm>
            <a:off x="2535893" y="1790198"/>
            <a:ext cx="154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9% Other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0AFE9E-AD87-4208-AF03-9ADAD3E2A7D7}"/>
              </a:ext>
            </a:extLst>
          </p:cNvPr>
          <p:cNvSpPr txBox="1"/>
          <p:nvPr/>
        </p:nvSpPr>
        <p:spPr>
          <a:xfrm>
            <a:off x="467958" y="1895948"/>
            <a:ext cx="154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4% Don’t Know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31AA1E-3A51-4E73-9673-E9F1A5261F95}"/>
              </a:ext>
            </a:extLst>
          </p:cNvPr>
          <p:cNvSpPr txBox="1"/>
          <p:nvPr/>
        </p:nvSpPr>
        <p:spPr>
          <a:xfrm>
            <a:off x="4388250" y="1943011"/>
            <a:ext cx="1624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rPr>
              <a:t>2% Retail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1A4BEA-B63A-49F2-A8E2-98935AF7DF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03" y="1198085"/>
            <a:ext cx="750755" cy="647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2FD77D-DC35-4905-9A19-4E84E0D57A26}"/>
              </a:ext>
            </a:extLst>
          </p:cNvPr>
          <p:cNvSpPr txBox="1"/>
          <p:nvPr/>
        </p:nvSpPr>
        <p:spPr>
          <a:xfrm>
            <a:off x="189186" y="366157"/>
            <a:ext cx="7483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D7A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anose="020B0604020202020204" charset="0"/>
                <a:ea typeface="Roboto Condensed" panose="020B0604020202020204" charset="0"/>
              </a:rPr>
              <a:t>20% of students are planning other career choices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"/>
          <p:cNvSpPr txBox="1">
            <a:spLocks noGrp="1"/>
          </p:cNvSpPr>
          <p:nvPr>
            <p:ph type="body" idx="1"/>
          </p:nvPr>
        </p:nvSpPr>
        <p:spPr>
          <a:xfrm>
            <a:off x="4046483" y="4636500"/>
            <a:ext cx="4866289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>
                <a:solidFill>
                  <a:schemeClr val="bg1"/>
                </a:solidFill>
              </a:rPr>
              <a:t>How well do you think your training program is preparing you for employment?</a:t>
            </a:r>
            <a:endParaRPr sz="1200" i="1" dirty="0">
              <a:solidFill>
                <a:schemeClr val="bg1"/>
              </a:solidFill>
            </a:endParaRPr>
          </a:p>
        </p:txBody>
      </p:sp>
      <p:sp>
        <p:nvSpPr>
          <p:cNvPr id="463" name="Google Shape;463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title" idx="4294967295"/>
          </p:nvPr>
        </p:nvSpPr>
        <p:spPr>
          <a:xfrm>
            <a:off x="2292926" y="87313"/>
            <a:ext cx="5929747" cy="7667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3F5378"/>
                </a:solidFill>
              </a:rPr>
              <a:t>Preparation for Employment in Auto Service</a:t>
            </a:r>
            <a:endParaRPr sz="2400" dirty="0">
              <a:solidFill>
                <a:srgbClr val="3F5378"/>
              </a:solidFill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5E89D2FF-701D-4467-932D-749140572F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659228"/>
              </p:ext>
            </p:extLst>
          </p:nvPr>
        </p:nvGraphicFramePr>
        <p:xfrm>
          <a:off x="566919" y="854075"/>
          <a:ext cx="7886700" cy="342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7E8E9D18-ED75-43C2-B8E8-B0EB91B47FCB}"/>
              </a:ext>
            </a:extLst>
          </p:cNvPr>
          <p:cNvSpPr/>
          <p:nvPr/>
        </p:nvSpPr>
        <p:spPr>
          <a:xfrm>
            <a:off x="2944398" y="4033405"/>
            <a:ext cx="110222" cy="152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27155"/>
      </p:ext>
    </p:extLst>
  </p:cSld>
  <p:clrMapOvr>
    <a:masterClrMapping/>
  </p:clrMapOvr>
</p:sld>
</file>

<file path=ppt/theme/theme1.xml><?xml version="1.0" encoding="utf-8"?>
<a:theme xmlns:a="http://schemas.openxmlformats.org/drawingml/2006/main" name="ASE_EF_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rio · SlidesCarnival.potx" id="{0703DCBE-5D2A-4318-B981-570FD87D662F}" vid="{C16A7AC8-1944-4DDA-9F9C-3E7E3532EC08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Salerio · SlidesCarnival[51100]</Template>
  <TotalTime>0</TotalTime>
  <Words>760</Words>
  <Application>Microsoft Office PowerPoint</Application>
  <PresentationFormat>On-screen Show (16:9)</PresentationFormat>
  <Paragraphs>204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Arvo</vt:lpstr>
      <vt:lpstr>Roboto Condensed</vt:lpstr>
      <vt:lpstr>Roboto Condensed Light</vt:lpstr>
      <vt:lpstr>Arial</vt:lpstr>
      <vt:lpstr>Wingdings</vt:lpstr>
      <vt:lpstr>ASE_EF_Theme</vt:lpstr>
      <vt:lpstr>ASE 2018 – 2019 Automotive Career Survey</vt:lpstr>
      <vt:lpstr>Survey Invitations to 157,804 Current  and Former Students</vt:lpstr>
      <vt:lpstr>Student Responses</vt:lpstr>
      <vt:lpstr>Student Demographics</vt:lpstr>
      <vt:lpstr>Intent to Pursue Automotive Service Career</vt:lpstr>
      <vt:lpstr>Types of Automotive Jobs Likely to Pursue</vt:lpstr>
      <vt:lpstr>Happiness with Career Decision</vt:lpstr>
      <vt:lpstr>PowerPoint Presentation</vt:lpstr>
      <vt:lpstr>Preparation for Employment in Auto Service</vt:lpstr>
      <vt:lpstr>Helpfulness of Work-Based Programs</vt:lpstr>
      <vt:lpstr>Participation in Work-Based Programs</vt:lpstr>
      <vt:lpstr>ASE Student (Entry-Level) Certification Testing</vt:lpstr>
      <vt:lpstr>Importance of ASE Certification</vt:lpstr>
      <vt:lpstr>Graduate Responses</vt:lpstr>
      <vt:lpstr>Graduate Demographics</vt:lpstr>
      <vt:lpstr>Types of Jobs in Automotive Technology</vt:lpstr>
      <vt:lpstr>Happiness with Career Decision</vt:lpstr>
      <vt:lpstr>PowerPoint Presentation</vt:lpstr>
      <vt:lpstr>Preparation for Employment in Auto Service</vt:lpstr>
      <vt:lpstr>Helpfulness of Work-Based Programs</vt:lpstr>
      <vt:lpstr>Participation in Work-Based Programs</vt:lpstr>
      <vt:lpstr>ASE Student (Entry-Level) Certification Testing</vt:lpstr>
      <vt:lpstr>Importance of ASE Certification</vt:lpstr>
      <vt:lpstr>Comparisons</vt:lpstr>
      <vt:lpstr>Comparisons</vt:lpstr>
      <vt:lpstr>For 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2018-11-20T21:57:48Z</dcterms:created>
  <dcterms:modified xsi:type="dcterms:W3CDTF">2019-04-04T12:48:55Z</dcterms:modified>
</cp:coreProperties>
</file>